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Inter" panose="020B0604020202020204" charset="0"/>
      <p:regular r:id="rId56"/>
      <p:bold r:id="rId57"/>
    </p:embeddedFont>
    <p:embeddedFont>
      <p:font typeface="Lato" panose="020F0502020204030203" pitchFamily="34" charset="0"/>
      <p:regular r:id="rId58"/>
      <p:bold r:id="rId59"/>
      <p:italic r:id="rId60"/>
      <p:boldItalic r:id="rId61"/>
    </p:embeddedFont>
    <p:embeddedFont>
      <p:font typeface="Raleway"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82" autoAdjust="0"/>
  </p:normalViewPr>
  <p:slideViewPr>
    <p:cSldViewPr snapToGrid="0">
      <p:cViewPr varScale="1">
        <p:scale>
          <a:sx n="116" d="100"/>
          <a:sy n="116" d="100"/>
        </p:scale>
        <p:origin x="75"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Deery" userId="708452738dea6297" providerId="LiveId" clId="{4243F3D2-6DD2-4082-ABC0-74511C735D1C}"/>
    <pc:docChg chg="custSel modSld">
      <pc:chgData name="Sean Deery" userId="708452738dea6297" providerId="LiveId" clId="{4243F3D2-6DD2-4082-ABC0-74511C735D1C}" dt="2023-06-07T22:44:50.225" v="2938" actId="20577"/>
      <pc:docMkLst>
        <pc:docMk/>
      </pc:docMkLst>
      <pc:sldChg chg="modNotesTx">
        <pc:chgData name="Sean Deery" userId="708452738dea6297" providerId="LiveId" clId="{4243F3D2-6DD2-4082-ABC0-74511C735D1C}" dt="2023-06-07T00:21:53.894" v="629" actId="20577"/>
        <pc:sldMkLst>
          <pc:docMk/>
          <pc:sldMk cId="0" sldId="276"/>
        </pc:sldMkLst>
      </pc:sldChg>
      <pc:sldChg chg="modNotesTx">
        <pc:chgData name="Sean Deery" userId="708452738dea6297" providerId="LiveId" clId="{4243F3D2-6DD2-4082-ABC0-74511C735D1C}" dt="2023-06-07T00:23:51.612" v="893" actId="20577"/>
        <pc:sldMkLst>
          <pc:docMk/>
          <pc:sldMk cId="0" sldId="277"/>
        </pc:sldMkLst>
      </pc:sldChg>
      <pc:sldChg chg="modNotesTx">
        <pc:chgData name="Sean Deery" userId="708452738dea6297" providerId="LiveId" clId="{4243F3D2-6DD2-4082-ABC0-74511C735D1C}" dt="2023-06-07T00:27:28.618" v="1427" actId="20577"/>
        <pc:sldMkLst>
          <pc:docMk/>
          <pc:sldMk cId="0" sldId="278"/>
        </pc:sldMkLst>
      </pc:sldChg>
      <pc:sldChg chg="modNotesTx">
        <pc:chgData name="Sean Deery" userId="708452738dea6297" providerId="LiveId" clId="{4243F3D2-6DD2-4082-ABC0-74511C735D1C}" dt="2023-06-07T22:42:08.809" v="2901" actId="20577"/>
        <pc:sldMkLst>
          <pc:docMk/>
          <pc:sldMk cId="0" sldId="279"/>
        </pc:sldMkLst>
      </pc:sldChg>
      <pc:sldChg chg="modNotesTx">
        <pc:chgData name="Sean Deery" userId="708452738dea6297" providerId="LiveId" clId="{4243F3D2-6DD2-4082-ABC0-74511C735D1C}" dt="2023-06-07T01:07:19.129" v="1885" actId="20577"/>
        <pc:sldMkLst>
          <pc:docMk/>
          <pc:sldMk cId="0" sldId="280"/>
        </pc:sldMkLst>
      </pc:sldChg>
      <pc:sldChg chg="modNotesTx">
        <pc:chgData name="Sean Deery" userId="708452738dea6297" providerId="LiveId" clId="{4243F3D2-6DD2-4082-ABC0-74511C735D1C}" dt="2023-06-07T01:08:41.384" v="2060" actId="20577"/>
        <pc:sldMkLst>
          <pc:docMk/>
          <pc:sldMk cId="0" sldId="281"/>
        </pc:sldMkLst>
      </pc:sldChg>
      <pc:sldChg chg="modNotesTx">
        <pc:chgData name="Sean Deery" userId="708452738dea6297" providerId="LiveId" clId="{4243F3D2-6DD2-4082-ABC0-74511C735D1C}" dt="2023-06-07T01:12:12.054" v="2295" actId="20577"/>
        <pc:sldMkLst>
          <pc:docMk/>
          <pc:sldMk cId="0" sldId="282"/>
        </pc:sldMkLst>
      </pc:sldChg>
      <pc:sldChg chg="modNotesTx">
        <pc:chgData name="Sean Deery" userId="708452738dea6297" providerId="LiveId" clId="{4243F3D2-6DD2-4082-ABC0-74511C735D1C}" dt="2023-06-07T22:44:33.841" v="2937" actId="20577"/>
        <pc:sldMkLst>
          <pc:docMk/>
          <pc:sldMk cId="0" sldId="283"/>
        </pc:sldMkLst>
      </pc:sldChg>
      <pc:sldChg chg="modNotesTx">
        <pc:chgData name="Sean Deery" userId="708452738dea6297" providerId="LiveId" clId="{4243F3D2-6DD2-4082-ABC0-74511C735D1C}" dt="2023-06-07T22:44:50.225" v="2938" actId="20577"/>
        <pc:sldMkLst>
          <pc:docMk/>
          <pc:sldMk cId="0"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b76edd1a6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24b76edd1a6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4d2ccb29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24d2ccb29fd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d2ccb29f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24d2ccb29fd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d2ccb29f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4d2ccb29fd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4d2ccb29f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24d2ccb29fd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d2ccb29f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24d2ccb29fd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4d2ccb29f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24d2ccb29fd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4d2ccb29f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24d2ccb29fd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4d2ccb29f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24d2ccb29fd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b76edd1a6_2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4b76edd1a6_2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b76edd1a6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24b76edd1a6_2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4b76edd1a6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4b76edd1a6_2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b76edd1a6_2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4b76edd1a6_2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dirty="0">
                <a:latin typeface="Calibri"/>
                <a:ea typeface="Calibri"/>
                <a:cs typeface="Calibri"/>
                <a:sym typeface="Calibri"/>
              </a:rPr>
              <a:t>Figure 2 shows a mean near $35,000 with a low in the single thousands up to just over $60,000. It’s normally distributed and gives some shape to the range of new and used Honda car values.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b76edd1a6_2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24b76edd1a6_2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correlation matrix shows the correlations between the numerical variables. White represents positive correlations, black represents negative correlations, and pink represents no correlation. Looking at Price you can see that some of the columns that are correlated with Price include Mileage, Year, Comfort Rating, and the number of Cylinders in the engine.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4b76edd1a6_2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4b76edd1a6_2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count plot of the base models shows what kinds of cars were in the data set. Many of the cars were the Honda Pilot, Accord, Civic, and CR-V.</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4b76edd1a6_2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24b76edd1a6_2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count plot of the condition shows the majority of the cars are new but it is almost split between new and used or certified. Honda certified cars are used but they go through inspection and come with some extra benefits for the buyer.</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4b76edd1a6_2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24b76edd1a6_2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histogram shows the distribution of the average MPG for each car. The mean is 40 and the median is 33, with some outliers on the high end. The max MPG is 79.</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4b76edd1a6_2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24b76edd1a6_2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bar plot shows the distribution of the different drivetrains. Front wheel drive took up about 54% of the dataset and all wheel drive 43%. There were very few cars with four-wheel drive or rear-wheel drive.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4b76edd1a6_2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24b76edd1a6_2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fuel type, gasoline took up about 91% of the dataset and hybrid 9%. There was 1 car that used Compressed Natural Gas.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4b76edd1a6_2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4b76edd1a6_2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bar plot shows that the cylinders were about evenly split with there being a couple cars that used an H22A, which I believe is another type of a 4 cylinder.</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4b76edd1a6_2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4b76edd1a6_2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mean mileage is 33,244 and the median is 20,363. Since many of the cars are new it is expected there will be a lot in first bin. There are also some cars with very high of mileage with the max being close to 260,000.</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4b76edd1a6_2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24b76edd1a6_2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plot shows the number of cars in each state. Florida, Illinois, California, and Texas are at the top. Mississippi, Wyoming, Hawaii, and Rhode Island are at the low end.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d2ccb29fd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24d2ccb29fd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4b76edd1a6_2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24b76edd1a6_2_5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Figure 29 shows a combination of ratings for each of the models. There is a generally high rating for reliability across the board. There are significant dips for the CR-V, Element, HR-V, Odyssey, Prelude, and Del Sol. The Ridgeline seems to have mostly high ratings with a dip only in the value for the money rating. The Pilot and Passport have the highest overall ratings.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4b76edd1a6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24b76edd1a6_2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4b76edd1a6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24b76edd1a6_2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Figure 4 begins by showing which brands command more value from customers. It’s not surprising to see larger vehicles with a higher price point and smaller vehicles with a lower price. The Element being the lowest cost is somewhat surprising in that it’s not a compact car but costs less than a CR-Z or a Del Sol which was last produced in 1998.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4b76edd1a6_2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24b76edd1a6_2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a:latin typeface="Calibri"/>
                <a:ea typeface="Calibri"/>
                <a:cs typeface="Calibri"/>
                <a:sym typeface="Calibri"/>
              </a:rPr>
              <a:t>Figure 8.1 shows the price premium for the engine drivetrain. The all-wheel drive vehicles demand the highest price. Front-wheel drive isn’t as costly as rear-wheel drive, but both are remarkably less expensive than front-wheel drive. This may be due to the specific models providing higher value to consumers for managing hard driving conditions like snow.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4b76edd1a6_2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4b76edd1a6_2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a:latin typeface="Calibri"/>
                <a:ea typeface="Calibri"/>
                <a:cs typeface="Calibri"/>
                <a:sym typeface="Calibri"/>
              </a:rPr>
              <a:t>Figure 8.1 shows the price premium for the engine drivetrain. The all-wheel drive vehicles demand the highest price. Front-wheel drive isn’t as costly as rear-wheel drive, but both are remarkably less expensive than front-wheel drive. This may be due to the specific models providing higher value to consumers for managing hard driving conditions like snow.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4b76edd1a6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24b76edd1a6_2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a:latin typeface="Calibri"/>
                <a:ea typeface="Calibri"/>
                <a:cs typeface="Calibri"/>
                <a:sym typeface="Calibri"/>
              </a:rPr>
              <a:t>Figure 8.2 shows that Compressed Natural Gas (CNG) engines do not hold a price premium. Gas and Hybrid engines hold a similar value, with Gas being slightly more expensive.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4b76edd1a6_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24b76edd1a6_2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a:latin typeface="Calibri"/>
                <a:ea typeface="Calibri"/>
                <a:cs typeface="Calibri"/>
                <a:sym typeface="Calibri"/>
              </a:rPr>
              <a:t>Figure 8.2 shows that Compressed Natural Gas (CNG) engines do not hold a price premium. Gas and Hybrid engines hold a similar value, with Gas being slightly more expensive.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4b76edd1a6_2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24b76edd1a6_2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4b76edd1a6_2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24b76edd1a6_2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Figure 10 shows the average price against the average miles per gallon. I would expect to see a positive correlation between price and mpg, but there doesn’t appear to be. There may even be a somewhat negative correlation which is unexpected. This could be accounted for by larger gas vehicles commanding a higher price and smaller, more efficient vehicles having better gas mileage at an affordable price.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4b76edd1a6_2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24b76edd1a6_2_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shows an even split among the data between the 4 and 6-cylinder engines. Both are common engine configurations.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b76edd1a6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24b76edd1a6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Kaggle dataset is about Honda car sales scraped from cars.com. </a:t>
            </a:r>
            <a:r>
              <a:rPr lang="en" b="0" i="0">
                <a:solidFill>
                  <a:srgbClr val="3C4043"/>
                </a:solidFill>
                <a:latin typeface="Inter"/>
                <a:ea typeface="Inter"/>
                <a:cs typeface="Inter"/>
                <a:sym typeface="Inter"/>
              </a:rPr>
              <a:t>Cars.com is now the second-largest automotive classified site with a large collection of vehicles for sale. However, the website can be prolonged, and to collect many Honda vehicles to help me choose between economical cars I build a web scraper to collect up to 5,000 Honda vehicles. It is expected to be updated quarterly. This dataset was last updated two months ago. </a:t>
            </a:r>
            <a:endParaRPr/>
          </a:p>
          <a:p>
            <a:pPr marL="0" lvl="0" indent="0" algn="l" rtl="0">
              <a:lnSpc>
                <a:spcPct val="100000"/>
              </a:lnSpc>
              <a:spcBef>
                <a:spcPts val="0"/>
              </a:spcBef>
              <a:spcAft>
                <a:spcPts val="0"/>
              </a:spcAft>
              <a:buSzPts val="1100"/>
              <a:buNone/>
            </a:pPr>
            <a:endParaRPr b="0" i="0">
              <a:solidFill>
                <a:srgbClr val="3C4043"/>
              </a:solidFill>
              <a:latin typeface="Inter"/>
              <a:ea typeface="Inter"/>
              <a:cs typeface="Inter"/>
              <a:sym typeface="Inter"/>
            </a:endParaRPr>
          </a:p>
          <a:p>
            <a:pPr marL="0" lvl="0" indent="0" algn="l" rtl="0">
              <a:lnSpc>
                <a:spcPct val="100000"/>
              </a:lnSpc>
              <a:spcBef>
                <a:spcPts val="0"/>
              </a:spcBef>
              <a:spcAft>
                <a:spcPts val="0"/>
              </a:spcAft>
              <a:buSzPts val="1100"/>
              <a:buNone/>
            </a:pPr>
            <a:r>
              <a:rPr lang="en" b="0" i="0">
                <a:solidFill>
                  <a:srgbClr val="3C4043"/>
                </a:solidFill>
                <a:latin typeface="Inter"/>
                <a:ea typeface="Inter"/>
                <a:cs typeface="Inter"/>
                <a:sym typeface="Inter"/>
              </a:rPr>
              <a:t>Additional categories we looked at that are not mentioned are consumer rating, comfort rating, interior design rating, performance rating, value for money rating, and reliability rating. </a:t>
            </a:r>
            <a:endParaRPr/>
          </a:p>
          <a:p>
            <a:pPr marL="0" lvl="0" indent="0" algn="l" rtl="0">
              <a:lnSpc>
                <a:spcPct val="100000"/>
              </a:lnSpc>
              <a:spcBef>
                <a:spcPts val="0"/>
              </a:spcBef>
              <a:spcAft>
                <a:spcPts val="0"/>
              </a:spcAft>
              <a:buSzPts val="1100"/>
              <a:buNone/>
            </a:pPr>
            <a:endParaRPr b="0" i="0">
              <a:solidFill>
                <a:srgbClr val="3C4043"/>
              </a:solidFill>
              <a:latin typeface="Inter"/>
              <a:ea typeface="Inter"/>
              <a:cs typeface="Inter"/>
              <a:sym typeface="Inter"/>
            </a:endParaRPr>
          </a:p>
          <a:p>
            <a:pPr marL="0" lvl="0" indent="0" algn="l" rtl="0">
              <a:lnSpc>
                <a:spcPct val="100000"/>
              </a:lnSpc>
              <a:spcBef>
                <a:spcPts val="0"/>
              </a:spcBef>
              <a:spcAft>
                <a:spcPts val="0"/>
              </a:spcAft>
              <a:buSzPts val="1100"/>
              <a:buNone/>
            </a:pPr>
            <a:r>
              <a:rPr lang="en" b="0" i="0">
                <a:solidFill>
                  <a:srgbClr val="3C4043"/>
                </a:solidFill>
                <a:latin typeface="Inter"/>
                <a:ea typeface="Inter"/>
                <a:cs typeface="Inter"/>
                <a:sym typeface="Inter"/>
              </a:rPr>
              <a:t>Most of the cars in the dataset were sold by dealers.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4b76edd1a6_2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4b76edd1a6_2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shows that prices have a positive correlation with newer models. This isn’t surprising at all. What is interesting are the oldest cars. There are six built prior to 1995 whose price seems to stay high despite their age. Four of them are Preludes. The other two are a Del Sol and a Civic.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4b76edd1a6_2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24b76edd1a6_2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Figure 8.3 shows the price range for car conditions. It’s not a surprise that used cars are the least valued, with Honda Certification above it but below a new car value.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4b76edd1a6_2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24b76edd1a6_2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Figure 8.4 shows a trend of increasing price with more gears, with a notable exception of the Continuously Variable Transmission (CVT,) which is a high-performing all-in-one gear with a mid-range price.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4b76edd1a6_2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24b76edd1a6_2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Figure 8.5 shows that Tan, Gold, and Brown are at the lowest end of the pricing range, while Gray, Black, Red, and White are at the top. Yellow is an anomaly with a price point premium of $20,000.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4b76edd1a6_2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24b76edd1a6_2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Figure 11 shows a very strong correlation between miles driven and price. Price favors the newer cars.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4b76edd1a6_2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4b76edd1a6_2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Figure 7 now focuses on the average price by state. Most states show a trend of roughly $32,000 for a vehicle, with two notable exceptions. Rhode Island has the lowest average selling price at $20,000, while Delaware has the highest average price above $40,000.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b76edd1a6_2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24b76edd1a6_2_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800"/>
              </a:spcAft>
              <a:buSzPts val="1100"/>
              <a:buChar char="●"/>
            </a:pPr>
            <a:r>
              <a:rPr lang="en" sz="1800">
                <a:latin typeface="Calibri"/>
                <a:ea typeface="Calibri"/>
                <a:cs typeface="Calibri"/>
                <a:sym typeface="Calibri"/>
              </a:rPr>
              <a:t>Figure 14 shows the average miles per gallon (MPG) by state. California has reasonably moderate MPG indicating that those prices may afford better overall car economy. Delaware has the lowest MPG. Combine that with the highest average car prices, and Delaware seems to be quite expensive to own a Honda.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4d2ccb29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24d2ccb29f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4b76edd1a6_2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24b76edd1a6_2_6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4b76edd1a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4b76edd1a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d2ccb29f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4d2ccb29fd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d2ccb29f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4d2ccb29fd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d2ccb29fd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4d2ccb29fd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d2ccb29fd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24d2ccb29fd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2" name="Google Shape;12;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cxnSp>
        <p:nvCxnSpPr>
          <p:cNvPr id="56" name="Google Shape;56;p11"/>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cxnSp>
        <p:nvCxnSpPr>
          <p:cNvPr id="57" name="Google Shape;57;p11"/>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sp>
        <p:nvSpPr>
          <p:cNvPr id="58" name="Google Shape;58;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None/>
              <a:defRPr sz="9600">
                <a:solidFill>
                  <a:schemeClr val="dk1"/>
                </a:solidFill>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59" name="Google Shape;59;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Font typeface="Raleway"/>
              <a:buChar char="●"/>
              <a:defRPr>
                <a:latin typeface="Raleway"/>
                <a:ea typeface="Raleway"/>
                <a:cs typeface="Raleway"/>
                <a:sym typeface="Raleway"/>
              </a:defRPr>
            </a:lvl1pPr>
            <a:lvl2pPr marL="914400" lvl="1" indent="-317500" algn="ctr">
              <a:spcBef>
                <a:spcPts val="0"/>
              </a:spcBef>
              <a:spcAft>
                <a:spcPts val="0"/>
              </a:spcAft>
              <a:buSzPts val="1400"/>
              <a:buFont typeface="Raleway"/>
              <a:buChar char="○"/>
              <a:defRPr>
                <a:latin typeface="Raleway"/>
                <a:ea typeface="Raleway"/>
                <a:cs typeface="Raleway"/>
                <a:sym typeface="Raleway"/>
              </a:defRPr>
            </a:lvl2pPr>
            <a:lvl3pPr marL="1371600" lvl="2" indent="-317500" algn="ctr">
              <a:spcBef>
                <a:spcPts val="0"/>
              </a:spcBef>
              <a:spcAft>
                <a:spcPts val="0"/>
              </a:spcAft>
              <a:buSzPts val="1400"/>
              <a:buFont typeface="Raleway"/>
              <a:buChar char="■"/>
              <a:defRPr>
                <a:latin typeface="Raleway"/>
                <a:ea typeface="Raleway"/>
                <a:cs typeface="Raleway"/>
                <a:sym typeface="Raleway"/>
              </a:defRPr>
            </a:lvl3pPr>
            <a:lvl4pPr marL="1828800" lvl="3" indent="-317500" algn="ctr">
              <a:spcBef>
                <a:spcPts val="0"/>
              </a:spcBef>
              <a:spcAft>
                <a:spcPts val="0"/>
              </a:spcAft>
              <a:buSzPts val="1400"/>
              <a:buFont typeface="Raleway"/>
              <a:buChar char="●"/>
              <a:defRPr>
                <a:latin typeface="Raleway"/>
                <a:ea typeface="Raleway"/>
                <a:cs typeface="Raleway"/>
                <a:sym typeface="Raleway"/>
              </a:defRPr>
            </a:lvl4pPr>
            <a:lvl5pPr marL="2286000" lvl="4" indent="-317500" algn="ctr">
              <a:spcBef>
                <a:spcPts val="0"/>
              </a:spcBef>
              <a:spcAft>
                <a:spcPts val="0"/>
              </a:spcAft>
              <a:buSzPts val="1400"/>
              <a:buFont typeface="Raleway"/>
              <a:buChar char="○"/>
              <a:defRPr>
                <a:latin typeface="Raleway"/>
                <a:ea typeface="Raleway"/>
                <a:cs typeface="Raleway"/>
                <a:sym typeface="Raleway"/>
              </a:defRPr>
            </a:lvl5pPr>
            <a:lvl6pPr marL="2743200" lvl="5" indent="-317500" algn="ctr">
              <a:spcBef>
                <a:spcPts val="0"/>
              </a:spcBef>
              <a:spcAft>
                <a:spcPts val="0"/>
              </a:spcAft>
              <a:buSzPts val="1400"/>
              <a:buFont typeface="Raleway"/>
              <a:buChar char="■"/>
              <a:defRPr>
                <a:latin typeface="Raleway"/>
                <a:ea typeface="Raleway"/>
                <a:cs typeface="Raleway"/>
                <a:sym typeface="Raleway"/>
              </a:defRPr>
            </a:lvl6pPr>
            <a:lvl7pPr marL="3200400" lvl="6" indent="-317500" algn="ctr">
              <a:spcBef>
                <a:spcPts val="0"/>
              </a:spcBef>
              <a:spcAft>
                <a:spcPts val="0"/>
              </a:spcAft>
              <a:buSzPts val="1400"/>
              <a:buFont typeface="Raleway"/>
              <a:buChar char="●"/>
              <a:defRPr>
                <a:latin typeface="Raleway"/>
                <a:ea typeface="Raleway"/>
                <a:cs typeface="Raleway"/>
                <a:sym typeface="Raleway"/>
              </a:defRPr>
            </a:lvl7pPr>
            <a:lvl8pPr marL="3657600" lvl="7" indent="-317500" algn="ctr">
              <a:spcBef>
                <a:spcPts val="0"/>
              </a:spcBef>
              <a:spcAft>
                <a:spcPts val="0"/>
              </a:spcAft>
              <a:buSzPts val="1400"/>
              <a:buFont typeface="Raleway"/>
              <a:buChar char="○"/>
              <a:defRPr>
                <a:latin typeface="Raleway"/>
                <a:ea typeface="Raleway"/>
                <a:cs typeface="Raleway"/>
                <a:sym typeface="Raleway"/>
              </a:defRPr>
            </a:lvl8pPr>
            <a:lvl9pPr marL="4114800" lvl="8" indent="-317500" algn="ctr">
              <a:spcBef>
                <a:spcPts val="0"/>
              </a:spcBef>
              <a:spcAft>
                <a:spcPts val="0"/>
              </a:spcAft>
              <a:buSzPts val="1400"/>
              <a:buFont typeface="Raleway"/>
              <a:buChar char="■"/>
              <a:defRPr>
                <a:latin typeface="Raleway"/>
                <a:ea typeface="Raleway"/>
                <a:cs typeface="Raleway"/>
                <a:sym typeface="Raleway"/>
              </a:defRPr>
            </a:lvl9pPr>
          </a:lstStyle>
          <a:p>
            <a:endParaRPr/>
          </a:p>
        </p:txBody>
      </p:sp>
      <p:sp>
        <p:nvSpPr>
          <p:cNvPr id="60" name="Google Shape;60;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3"/>
        <p:cNvGrpSpPr/>
        <p:nvPr/>
      </p:nvGrpSpPr>
      <p:grpSpPr>
        <a:xfrm>
          <a:off x="0" y="0"/>
          <a:ext cx="0" cy="0"/>
          <a:chOff x="0" y="0"/>
          <a:chExt cx="0" cy="0"/>
        </a:xfrm>
      </p:grpSpPr>
      <p:sp>
        <p:nvSpPr>
          <p:cNvPr id="64" name="Google Shape;64;p1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latin typeface="Raleway"/>
                <a:ea typeface="Raleway"/>
                <a:cs typeface="Raleway"/>
                <a:sym typeface="Raleway"/>
              </a:defRPr>
            </a:lvl1pPr>
            <a:lvl2pPr lvl="1" rtl="0">
              <a:buNone/>
              <a:defRPr>
                <a:solidFill>
                  <a:schemeClr val="lt1"/>
                </a:solidFill>
                <a:latin typeface="Raleway"/>
                <a:ea typeface="Raleway"/>
                <a:cs typeface="Raleway"/>
                <a:sym typeface="Raleway"/>
              </a:defRPr>
            </a:lvl2pPr>
            <a:lvl3pPr lvl="2" rtl="0">
              <a:buNone/>
              <a:defRPr>
                <a:solidFill>
                  <a:schemeClr val="lt1"/>
                </a:solidFill>
                <a:latin typeface="Raleway"/>
                <a:ea typeface="Raleway"/>
                <a:cs typeface="Raleway"/>
                <a:sym typeface="Raleway"/>
              </a:defRPr>
            </a:lvl3pPr>
            <a:lvl4pPr lvl="3" rtl="0">
              <a:buNone/>
              <a:defRPr>
                <a:solidFill>
                  <a:schemeClr val="lt1"/>
                </a:solidFill>
                <a:latin typeface="Raleway"/>
                <a:ea typeface="Raleway"/>
                <a:cs typeface="Raleway"/>
                <a:sym typeface="Raleway"/>
              </a:defRPr>
            </a:lvl4pPr>
            <a:lvl5pPr lvl="4" rtl="0">
              <a:buNone/>
              <a:defRPr>
                <a:solidFill>
                  <a:schemeClr val="lt1"/>
                </a:solidFill>
                <a:latin typeface="Raleway"/>
                <a:ea typeface="Raleway"/>
                <a:cs typeface="Raleway"/>
                <a:sym typeface="Raleway"/>
              </a:defRPr>
            </a:lvl5pPr>
            <a:lvl6pPr lvl="5" rtl="0">
              <a:buNone/>
              <a:defRPr>
                <a:solidFill>
                  <a:schemeClr val="lt1"/>
                </a:solidFill>
                <a:latin typeface="Raleway"/>
                <a:ea typeface="Raleway"/>
                <a:cs typeface="Raleway"/>
                <a:sym typeface="Raleway"/>
              </a:defRPr>
            </a:lvl6pPr>
            <a:lvl7pPr lvl="6" rtl="0">
              <a:buNone/>
              <a:defRPr>
                <a:solidFill>
                  <a:schemeClr val="lt1"/>
                </a:solidFill>
                <a:latin typeface="Raleway"/>
                <a:ea typeface="Raleway"/>
                <a:cs typeface="Raleway"/>
                <a:sym typeface="Raleway"/>
              </a:defRPr>
            </a:lvl7pPr>
            <a:lvl8pPr lvl="7" rtl="0">
              <a:buNone/>
              <a:defRPr>
                <a:solidFill>
                  <a:schemeClr val="lt1"/>
                </a:solidFill>
                <a:latin typeface="Raleway"/>
                <a:ea typeface="Raleway"/>
                <a:cs typeface="Raleway"/>
                <a:sym typeface="Raleway"/>
              </a:defRPr>
            </a:lvl8pPr>
            <a:lvl9pPr lvl="8" rtl="0">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cxnSp>
        <p:nvCxnSpPr>
          <p:cNvPr id="74" name="Google Shape;74;p16"/>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75" name="Google Shape;75;p16"/>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76" name="Google Shape;76;p16"/>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77" name="Google Shape;77;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17"/>
          <p:cNvSpPr/>
          <p:nvPr/>
        </p:nvSpPr>
        <p:spPr>
          <a:xfrm>
            <a:off x="4572000" y="12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 name="Google Shape;80;p17"/>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1" name="Google Shape;81;p17"/>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82" name="Google Shape;82;p17"/>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3" name="Google Shape;83;p17"/>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rgbClr val="D44500"/>
              </a:buClr>
              <a:buSzPts val="1800"/>
              <a:buChar char="●"/>
              <a:defRPr>
                <a:solidFill>
                  <a:srgbClr val="D44500"/>
                </a:solidFill>
              </a:defRPr>
            </a:lvl1pPr>
            <a:lvl2pPr marL="914400" lvl="1" indent="-317500" algn="l">
              <a:lnSpc>
                <a:spcPct val="115000"/>
              </a:lnSpc>
              <a:spcBef>
                <a:spcPts val="0"/>
              </a:spcBef>
              <a:spcAft>
                <a:spcPts val="0"/>
              </a:spcAft>
              <a:buClr>
                <a:srgbClr val="D44500"/>
              </a:buClr>
              <a:buSzPts val="1400"/>
              <a:buChar char="○"/>
              <a:defRPr>
                <a:solidFill>
                  <a:srgbClr val="D44500"/>
                </a:solidFill>
              </a:defRPr>
            </a:lvl2pPr>
            <a:lvl3pPr marL="1371600" lvl="2" indent="-317500" algn="l">
              <a:lnSpc>
                <a:spcPct val="115000"/>
              </a:lnSpc>
              <a:spcBef>
                <a:spcPts val="0"/>
              </a:spcBef>
              <a:spcAft>
                <a:spcPts val="0"/>
              </a:spcAft>
              <a:buClr>
                <a:srgbClr val="D44500"/>
              </a:buClr>
              <a:buSzPts val="1400"/>
              <a:buChar char="■"/>
              <a:defRPr>
                <a:solidFill>
                  <a:srgbClr val="D44500"/>
                </a:solidFill>
              </a:defRPr>
            </a:lvl3pPr>
            <a:lvl4pPr marL="1828800" lvl="3" indent="-317500" algn="l">
              <a:lnSpc>
                <a:spcPct val="115000"/>
              </a:lnSpc>
              <a:spcBef>
                <a:spcPts val="0"/>
              </a:spcBef>
              <a:spcAft>
                <a:spcPts val="0"/>
              </a:spcAft>
              <a:buClr>
                <a:srgbClr val="D44500"/>
              </a:buClr>
              <a:buSzPts val="1400"/>
              <a:buChar char="●"/>
              <a:defRPr>
                <a:solidFill>
                  <a:srgbClr val="D44500"/>
                </a:solidFill>
              </a:defRPr>
            </a:lvl4pPr>
            <a:lvl5pPr marL="2286000" lvl="4" indent="-317500" algn="l">
              <a:lnSpc>
                <a:spcPct val="115000"/>
              </a:lnSpc>
              <a:spcBef>
                <a:spcPts val="0"/>
              </a:spcBef>
              <a:spcAft>
                <a:spcPts val="0"/>
              </a:spcAft>
              <a:buClr>
                <a:srgbClr val="D44500"/>
              </a:buClr>
              <a:buSzPts val="1400"/>
              <a:buChar char="○"/>
              <a:defRPr>
                <a:solidFill>
                  <a:srgbClr val="D44500"/>
                </a:solidFill>
              </a:defRPr>
            </a:lvl5pPr>
            <a:lvl6pPr marL="2743200" lvl="5" indent="-317500" algn="l">
              <a:lnSpc>
                <a:spcPct val="115000"/>
              </a:lnSpc>
              <a:spcBef>
                <a:spcPts val="0"/>
              </a:spcBef>
              <a:spcAft>
                <a:spcPts val="0"/>
              </a:spcAft>
              <a:buClr>
                <a:srgbClr val="D44500"/>
              </a:buClr>
              <a:buSzPts val="1400"/>
              <a:buChar char="■"/>
              <a:defRPr>
                <a:solidFill>
                  <a:srgbClr val="D44500"/>
                </a:solidFill>
              </a:defRPr>
            </a:lvl6pPr>
            <a:lvl7pPr marL="3200400" lvl="6" indent="-317500" algn="l">
              <a:lnSpc>
                <a:spcPct val="115000"/>
              </a:lnSpc>
              <a:spcBef>
                <a:spcPts val="0"/>
              </a:spcBef>
              <a:spcAft>
                <a:spcPts val="0"/>
              </a:spcAft>
              <a:buClr>
                <a:srgbClr val="D44500"/>
              </a:buClr>
              <a:buSzPts val="1400"/>
              <a:buChar char="●"/>
              <a:defRPr>
                <a:solidFill>
                  <a:srgbClr val="D44500"/>
                </a:solidFill>
              </a:defRPr>
            </a:lvl7pPr>
            <a:lvl8pPr marL="3657600" lvl="7" indent="-317500" algn="l">
              <a:lnSpc>
                <a:spcPct val="115000"/>
              </a:lnSpc>
              <a:spcBef>
                <a:spcPts val="0"/>
              </a:spcBef>
              <a:spcAft>
                <a:spcPts val="0"/>
              </a:spcAft>
              <a:buClr>
                <a:srgbClr val="D44500"/>
              </a:buClr>
              <a:buSzPts val="1400"/>
              <a:buChar char="○"/>
              <a:defRPr>
                <a:solidFill>
                  <a:srgbClr val="D44500"/>
                </a:solidFill>
              </a:defRPr>
            </a:lvl8pPr>
            <a:lvl9pPr marL="4114800" lvl="8" indent="-317500" algn="l">
              <a:lnSpc>
                <a:spcPct val="115000"/>
              </a:lnSpc>
              <a:spcBef>
                <a:spcPts val="0"/>
              </a:spcBef>
              <a:spcAft>
                <a:spcPts val="0"/>
              </a:spcAft>
              <a:buClr>
                <a:srgbClr val="D44500"/>
              </a:buClr>
              <a:buSzPts val="1400"/>
              <a:buChar char="■"/>
              <a:defRPr>
                <a:solidFill>
                  <a:srgbClr val="D44500"/>
                </a:solidFill>
              </a:defRPr>
            </a:lvl9pPr>
          </a:lstStyle>
          <a:p>
            <a:endParaRPr/>
          </a:p>
        </p:txBody>
      </p:sp>
      <p:sp>
        <p:nvSpPr>
          <p:cNvPr id="84" name="Google Shape;84;p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D44500"/>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D44500"/>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D44500"/>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D44500"/>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D44500"/>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D44500"/>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D44500"/>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D44500"/>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D44500"/>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85"/>
        <p:cNvGrpSpPr/>
        <p:nvPr/>
      </p:nvGrpSpPr>
      <p:grpSpPr>
        <a:xfrm>
          <a:off x="0" y="0"/>
          <a:ext cx="0" cy="0"/>
          <a:chOff x="0" y="0"/>
          <a:chExt cx="0" cy="0"/>
        </a:xfrm>
      </p:grpSpPr>
      <p:sp>
        <p:nvSpPr>
          <p:cNvPr id="86" name="Google Shape;86;p1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cxnSp>
        <p:nvCxnSpPr>
          <p:cNvPr id="89" name="Google Shape;89;p19"/>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90" name="Google Shape;90;p19"/>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sp>
        <p:nvSpPr>
          <p:cNvPr id="91" name="Google Shape;91;p19"/>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92" name="Google Shape;92;p19"/>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93" name="Google Shape;93;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cxnSp>
        <p:nvCxnSpPr>
          <p:cNvPr id="95" name="Google Shape;95;p20"/>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96" name="Google Shape;96;p20"/>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sp>
        <p:nvSpPr>
          <p:cNvPr id="97" name="Google Shape;97;p20"/>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8" name="Google Shape;98;p20"/>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99" name="Google Shape;99;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cxnSp>
        <p:nvCxnSpPr>
          <p:cNvPr id="101" name="Google Shape;101;p21"/>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02" name="Google Shape;102;p21"/>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sp>
        <p:nvSpPr>
          <p:cNvPr id="103" name="Google Shape;103;p2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04" name="Google Shape;104;p21"/>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5" name="Google Shape;105;p21"/>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6" name="Google Shape;106;p2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09" name="Google Shape;109;p2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2" name="Google Shape;112;p23"/>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3" name="Google Shape;113;p2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16" name="Google Shape;116;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7"/>
        <p:cNvGrpSpPr/>
        <p:nvPr/>
      </p:nvGrpSpPr>
      <p:grpSpPr>
        <a:xfrm>
          <a:off x="0" y="0"/>
          <a:ext cx="0" cy="0"/>
          <a:chOff x="0" y="0"/>
          <a:chExt cx="0" cy="0"/>
        </a:xfrm>
      </p:grpSpPr>
      <p:cxnSp>
        <p:nvCxnSpPr>
          <p:cNvPr id="118" name="Google Shape;118;p2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19" name="Google Shape;119;p25"/>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20" name="Google Shape;120;p2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1"/>
        <p:cNvGrpSpPr/>
        <p:nvPr/>
      </p:nvGrpSpPr>
      <p:grpSpPr>
        <a:xfrm>
          <a:off x="0" y="0"/>
          <a:ext cx="0" cy="0"/>
          <a:chOff x="0" y="0"/>
          <a:chExt cx="0" cy="0"/>
        </a:xfrm>
      </p:grpSpPr>
      <p:cxnSp>
        <p:nvCxnSpPr>
          <p:cNvPr id="122" name="Google Shape;122;p26"/>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cxnSp>
        <p:nvCxnSpPr>
          <p:cNvPr id="123" name="Google Shape;123;p26"/>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sp>
        <p:nvSpPr>
          <p:cNvPr id="124" name="Google Shape;124;p26"/>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9600"/>
              <a:buNone/>
              <a:defRPr sz="9600">
                <a:solidFill>
                  <a:schemeClr val="dk1"/>
                </a:solidFill>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5" name="Google Shape;125;p26"/>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Font typeface="Raleway"/>
              <a:buChar char="●"/>
              <a:defRPr>
                <a:latin typeface="Raleway"/>
                <a:ea typeface="Raleway"/>
                <a:cs typeface="Raleway"/>
                <a:sym typeface="Raleway"/>
              </a:defRPr>
            </a:lvl1pPr>
            <a:lvl2pPr marL="914400" lvl="1" indent="-317500" algn="ctr">
              <a:lnSpc>
                <a:spcPct val="115000"/>
              </a:lnSpc>
              <a:spcBef>
                <a:spcPts val="0"/>
              </a:spcBef>
              <a:spcAft>
                <a:spcPts val="0"/>
              </a:spcAft>
              <a:buSzPts val="1400"/>
              <a:buFont typeface="Raleway"/>
              <a:buChar char="○"/>
              <a:defRPr>
                <a:latin typeface="Raleway"/>
                <a:ea typeface="Raleway"/>
                <a:cs typeface="Raleway"/>
                <a:sym typeface="Raleway"/>
              </a:defRPr>
            </a:lvl2pPr>
            <a:lvl3pPr marL="1371600" lvl="2" indent="-317500" algn="ctr">
              <a:lnSpc>
                <a:spcPct val="115000"/>
              </a:lnSpc>
              <a:spcBef>
                <a:spcPts val="0"/>
              </a:spcBef>
              <a:spcAft>
                <a:spcPts val="0"/>
              </a:spcAft>
              <a:buSzPts val="1400"/>
              <a:buFont typeface="Raleway"/>
              <a:buChar char="■"/>
              <a:defRPr>
                <a:latin typeface="Raleway"/>
                <a:ea typeface="Raleway"/>
                <a:cs typeface="Raleway"/>
                <a:sym typeface="Raleway"/>
              </a:defRPr>
            </a:lvl3pPr>
            <a:lvl4pPr marL="1828800" lvl="3" indent="-317500" algn="ctr">
              <a:lnSpc>
                <a:spcPct val="115000"/>
              </a:lnSpc>
              <a:spcBef>
                <a:spcPts val="0"/>
              </a:spcBef>
              <a:spcAft>
                <a:spcPts val="0"/>
              </a:spcAft>
              <a:buSzPts val="1400"/>
              <a:buFont typeface="Raleway"/>
              <a:buChar char="●"/>
              <a:defRPr>
                <a:latin typeface="Raleway"/>
                <a:ea typeface="Raleway"/>
                <a:cs typeface="Raleway"/>
                <a:sym typeface="Raleway"/>
              </a:defRPr>
            </a:lvl4pPr>
            <a:lvl5pPr marL="2286000" lvl="4" indent="-317500" algn="ctr">
              <a:lnSpc>
                <a:spcPct val="115000"/>
              </a:lnSpc>
              <a:spcBef>
                <a:spcPts val="0"/>
              </a:spcBef>
              <a:spcAft>
                <a:spcPts val="0"/>
              </a:spcAft>
              <a:buSzPts val="1400"/>
              <a:buFont typeface="Raleway"/>
              <a:buChar char="○"/>
              <a:defRPr>
                <a:latin typeface="Raleway"/>
                <a:ea typeface="Raleway"/>
                <a:cs typeface="Raleway"/>
                <a:sym typeface="Raleway"/>
              </a:defRPr>
            </a:lvl5pPr>
            <a:lvl6pPr marL="2743200" lvl="5" indent="-317500" algn="ctr">
              <a:lnSpc>
                <a:spcPct val="115000"/>
              </a:lnSpc>
              <a:spcBef>
                <a:spcPts val="0"/>
              </a:spcBef>
              <a:spcAft>
                <a:spcPts val="0"/>
              </a:spcAft>
              <a:buSzPts val="1400"/>
              <a:buFont typeface="Raleway"/>
              <a:buChar char="■"/>
              <a:defRPr>
                <a:latin typeface="Raleway"/>
                <a:ea typeface="Raleway"/>
                <a:cs typeface="Raleway"/>
                <a:sym typeface="Raleway"/>
              </a:defRPr>
            </a:lvl6pPr>
            <a:lvl7pPr marL="3200400" lvl="6" indent="-317500" algn="ctr">
              <a:lnSpc>
                <a:spcPct val="115000"/>
              </a:lnSpc>
              <a:spcBef>
                <a:spcPts val="0"/>
              </a:spcBef>
              <a:spcAft>
                <a:spcPts val="0"/>
              </a:spcAft>
              <a:buSzPts val="1400"/>
              <a:buFont typeface="Raleway"/>
              <a:buChar char="●"/>
              <a:defRPr>
                <a:latin typeface="Raleway"/>
                <a:ea typeface="Raleway"/>
                <a:cs typeface="Raleway"/>
                <a:sym typeface="Raleway"/>
              </a:defRPr>
            </a:lvl7pPr>
            <a:lvl8pPr marL="3657600" lvl="7" indent="-317500" algn="ctr">
              <a:lnSpc>
                <a:spcPct val="115000"/>
              </a:lnSpc>
              <a:spcBef>
                <a:spcPts val="0"/>
              </a:spcBef>
              <a:spcAft>
                <a:spcPts val="0"/>
              </a:spcAft>
              <a:buSzPts val="1400"/>
              <a:buFont typeface="Raleway"/>
              <a:buChar char="○"/>
              <a:defRPr>
                <a:latin typeface="Raleway"/>
                <a:ea typeface="Raleway"/>
                <a:cs typeface="Raleway"/>
                <a:sym typeface="Raleway"/>
              </a:defRPr>
            </a:lvl8pPr>
            <a:lvl9pPr marL="4114800" lvl="8" indent="-317500" algn="ctr">
              <a:lnSpc>
                <a:spcPct val="115000"/>
              </a:lnSpc>
              <a:spcBef>
                <a:spcPts val="0"/>
              </a:spcBef>
              <a:spcAft>
                <a:spcPts val="0"/>
              </a:spcAft>
              <a:buSzPts val="1400"/>
              <a:buFont typeface="Raleway"/>
              <a:buChar char="■"/>
              <a:defRPr>
                <a:latin typeface="Raleway"/>
                <a:ea typeface="Raleway"/>
                <a:cs typeface="Raleway"/>
                <a:sym typeface="Raleway"/>
              </a:defRPr>
            </a:lvl9pPr>
          </a:lstStyle>
          <a:p>
            <a:endParaRPr/>
          </a:p>
        </p:txBody>
      </p:sp>
      <p:sp>
        <p:nvSpPr>
          <p:cNvPr id="126" name="Google Shape;126;p2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sp>
        <p:nvSpPr>
          <p:cNvPr id="24" name="Google Shape;24;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26" name="Google Shape;26;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29" name="Google Shape;29;p5"/>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sp>
        <p:nvSpPr>
          <p:cNvPr id="30" name="Google Shape;30;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3" name="Google Shape;43;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7" name="Google Shape;47;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48" name="Google Shape;48;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D44500"/>
              </a:buClr>
              <a:buSzPts val="1800"/>
              <a:buChar char="●"/>
              <a:defRPr>
                <a:solidFill>
                  <a:srgbClr val="D44500"/>
                </a:solidFill>
              </a:defRPr>
            </a:lvl1pPr>
            <a:lvl2pPr marL="914400" lvl="1" indent="-317500">
              <a:spcBef>
                <a:spcPts val="0"/>
              </a:spcBef>
              <a:spcAft>
                <a:spcPts val="0"/>
              </a:spcAft>
              <a:buClr>
                <a:srgbClr val="D44500"/>
              </a:buClr>
              <a:buSzPts val="1400"/>
              <a:buChar char="○"/>
              <a:defRPr>
                <a:solidFill>
                  <a:srgbClr val="D44500"/>
                </a:solidFill>
              </a:defRPr>
            </a:lvl2pPr>
            <a:lvl3pPr marL="1371600" lvl="2" indent="-317500">
              <a:spcBef>
                <a:spcPts val="0"/>
              </a:spcBef>
              <a:spcAft>
                <a:spcPts val="0"/>
              </a:spcAft>
              <a:buClr>
                <a:srgbClr val="D44500"/>
              </a:buClr>
              <a:buSzPts val="1400"/>
              <a:buChar char="■"/>
              <a:defRPr>
                <a:solidFill>
                  <a:srgbClr val="D44500"/>
                </a:solidFill>
              </a:defRPr>
            </a:lvl3pPr>
            <a:lvl4pPr marL="1828800" lvl="3" indent="-317500">
              <a:spcBef>
                <a:spcPts val="0"/>
              </a:spcBef>
              <a:spcAft>
                <a:spcPts val="0"/>
              </a:spcAft>
              <a:buClr>
                <a:srgbClr val="D44500"/>
              </a:buClr>
              <a:buSzPts val="1400"/>
              <a:buChar char="●"/>
              <a:defRPr>
                <a:solidFill>
                  <a:srgbClr val="D44500"/>
                </a:solidFill>
              </a:defRPr>
            </a:lvl4pPr>
            <a:lvl5pPr marL="2286000" lvl="4" indent="-317500">
              <a:spcBef>
                <a:spcPts val="0"/>
              </a:spcBef>
              <a:spcAft>
                <a:spcPts val="0"/>
              </a:spcAft>
              <a:buClr>
                <a:srgbClr val="D44500"/>
              </a:buClr>
              <a:buSzPts val="1400"/>
              <a:buChar char="○"/>
              <a:defRPr>
                <a:solidFill>
                  <a:srgbClr val="D44500"/>
                </a:solidFill>
              </a:defRPr>
            </a:lvl5pPr>
            <a:lvl6pPr marL="2743200" lvl="5" indent="-317500">
              <a:spcBef>
                <a:spcPts val="0"/>
              </a:spcBef>
              <a:spcAft>
                <a:spcPts val="0"/>
              </a:spcAft>
              <a:buClr>
                <a:srgbClr val="D44500"/>
              </a:buClr>
              <a:buSzPts val="1400"/>
              <a:buChar char="■"/>
              <a:defRPr>
                <a:solidFill>
                  <a:srgbClr val="D44500"/>
                </a:solidFill>
              </a:defRPr>
            </a:lvl6pPr>
            <a:lvl7pPr marL="3200400" lvl="6" indent="-317500">
              <a:spcBef>
                <a:spcPts val="0"/>
              </a:spcBef>
              <a:spcAft>
                <a:spcPts val="0"/>
              </a:spcAft>
              <a:buClr>
                <a:srgbClr val="D44500"/>
              </a:buClr>
              <a:buSzPts val="1400"/>
              <a:buChar char="●"/>
              <a:defRPr>
                <a:solidFill>
                  <a:srgbClr val="D44500"/>
                </a:solidFill>
              </a:defRPr>
            </a:lvl7pPr>
            <a:lvl8pPr marL="3657600" lvl="7" indent="-317500">
              <a:spcBef>
                <a:spcPts val="0"/>
              </a:spcBef>
              <a:spcAft>
                <a:spcPts val="0"/>
              </a:spcAft>
              <a:buClr>
                <a:srgbClr val="D44500"/>
              </a:buClr>
              <a:buSzPts val="1400"/>
              <a:buChar char="○"/>
              <a:defRPr>
                <a:solidFill>
                  <a:srgbClr val="D44500"/>
                </a:solidFill>
              </a:defRPr>
            </a:lvl8pPr>
            <a:lvl9pPr marL="4114800" lvl="8" indent="-317500">
              <a:spcBef>
                <a:spcPts val="0"/>
              </a:spcBef>
              <a:spcAft>
                <a:spcPts val="0"/>
              </a:spcAft>
              <a:buClr>
                <a:srgbClr val="D44500"/>
              </a:buClr>
              <a:buSzPts val="1400"/>
              <a:buChar char="■"/>
              <a:defRPr>
                <a:solidFill>
                  <a:srgbClr val="D44500"/>
                </a:solidFill>
              </a:defRPr>
            </a:lvl9pPr>
          </a:lstStyle>
          <a:p>
            <a:endParaRPr/>
          </a:p>
        </p:txBody>
      </p:sp>
      <p:sp>
        <p:nvSpPr>
          <p:cNvPr id="50" name="Google Shape;50;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rgbClr val="D44500"/>
                </a:solidFill>
                <a:latin typeface="Raleway"/>
                <a:ea typeface="Raleway"/>
                <a:cs typeface="Raleway"/>
                <a:sym typeface="Raleway"/>
              </a:defRPr>
            </a:lvl1pPr>
            <a:lvl2pPr lvl="1">
              <a:buNone/>
              <a:defRPr>
                <a:solidFill>
                  <a:srgbClr val="D44500"/>
                </a:solidFill>
                <a:latin typeface="Raleway"/>
                <a:ea typeface="Raleway"/>
                <a:cs typeface="Raleway"/>
                <a:sym typeface="Raleway"/>
              </a:defRPr>
            </a:lvl2pPr>
            <a:lvl3pPr lvl="2">
              <a:buNone/>
              <a:defRPr>
                <a:solidFill>
                  <a:srgbClr val="D44500"/>
                </a:solidFill>
                <a:latin typeface="Raleway"/>
                <a:ea typeface="Raleway"/>
                <a:cs typeface="Raleway"/>
                <a:sym typeface="Raleway"/>
              </a:defRPr>
            </a:lvl3pPr>
            <a:lvl4pPr lvl="3">
              <a:buNone/>
              <a:defRPr>
                <a:solidFill>
                  <a:srgbClr val="D44500"/>
                </a:solidFill>
                <a:latin typeface="Raleway"/>
                <a:ea typeface="Raleway"/>
                <a:cs typeface="Raleway"/>
                <a:sym typeface="Raleway"/>
              </a:defRPr>
            </a:lvl4pPr>
            <a:lvl5pPr lvl="4">
              <a:buNone/>
              <a:defRPr>
                <a:solidFill>
                  <a:srgbClr val="D44500"/>
                </a:solidFill>
                <a:latin typeface="Raleway"/>
                <a:ea typeface="Raleway"/>
                <a:cs typeface="Raleway"/>
                <a:sym typeface="Raleway"/>
              </a:defRPr>
            </a:lvl5pPr>
            <a:lvl6pPr lvl="5">
              <a:buNone/>
              <a:defRPr>
                <a:solidFill>
                  <a:srgbClr val="D44500"/>
                </a:solidFill>
                <a:latin typeface="Raleway"/>
                <a:ea typeface="Raleway"/>
                <a:cs typeface="Raleway"/>
                <a:sym typeface="Raleway"/>
              </a:defRPr>
            </a:lvl6pPr>
            <a:lvl7pPr lvl="6">
              <a:buNone/>
              <a:defRPr>
                <a:solidFill>
                  <a:srgbClr val="D44500"/>
                </a:solidFill>
                <a:latin typeface="Raleway"/>
                <a:ea typeface="Raleway"/>
                <a:cs typeface="Raleway"/>
                <a:sym typeface="Raleway"/>
              </a:defRPr>
            </a:lvl7pPr>
            <a:lvl8pPr lvl="7">
              <a:buNone/>
              <a:defRPr>
                <a:solidFill>
                  <a:srgbClr val="D44500"/>
                </a:solidFill>
                <a:latin typeface="Raleway"/>
                <a:ea typeface="Raleway"/>
                <a:cs typeface="Raleway"/>
                <a:sym typeface="Raleway"/>
              </a:defRPr>
            </a:lvl8pPr>
            <a:lvl9pPr lvl="8">
              <a:buNone/>
              <a:defRPr>
                <a:solidFill>
                  <a:srgbClr val="D44500"/>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cxnSp>
        <p:nvCxnSpPr>
          <p:cNvPr id="52" name="Google Shape;52;p10"/>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53" name="Google Shape;53;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4" name="Google Shape;54;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rgbClr val="D445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marL="914400" lvl="1" indent="-3175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4">
            <a:alphaModFix/>
          </a:blip>
          <a:stretch>
            <a:fillRect/>
          </a:stretch>
        </p:blipFill>
        <p:spPr>
          <a:xfrm>
            <a:off x="139450" y="53000"/>
            <a:ext cx="893625" cy="307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rgbClr val="D44500"/>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68" name="Google Shape;68;p14"/>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1"/>
              </a:buClr>
              <a:buSzPts val="1800"/>
              <a:buFont typeface="Raleway"/>
              <a:buChar char="●"/>
              <a:defRPr sz="1800" b="0" i="0" u="none" strike="noStrike" cap="none">
                <a:solidFill>
                  <a:schemeClr val="lt1"/>
                </a:solidFill>
                <a:latin typeface="Raleway"/>
                <a:ea typeface="Raleway"/>
                <a:cs typeface="Raleway"/>
                <a:sym typeface="Raleway"/>
              </a:defRPr>
            </a:lvl1pPr>
            <a:lvl2pPr marL="914400" marR="0" lvl="1" indent="-317500" algn="l" rtl="0">
              <a:lnSpc>
                <a:spcPct val="115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15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15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15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15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15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15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15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endParaRPr/>
          </a:p>
        </p:txBody>
      </p:sp>
      <p:sp>
        <p:nvSpPr>
          <p:cNvPr id="69" name="Google Shape;69;p1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70" name="Google Shape;70;p14"/>
          <p:cNvPicPr preferRelativeResize="0"/>
          <p:nvPr/>
        </p:nvPicPr>
        <p:blipFill rotWithShape="1">
          <a:blip r:embed="rId14">
            <a:alphaModFix/>
          </a:blip>
          <a:srcRect/>
          <a:stretch/>
        </p:blipFill>
        <p:spPr>
          <a:xfrm>
            <a:off x="139450" y="53000"/>
            <a:ext cx="893625" cy="307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7"/>
          <p:cNvPicPr preferRelativeResize="0"/>
          <p:nvPr/>
        </p:nvPicPr>
        <p:blipFill rotWithShape="1">
          <a:blip r:embed="rId3">
            <a:alphaModFix amt="20000"/>
          </a:blip>
          <a:srcRect t="7799" b="7791"/>
          <a:stretch/>
        </p:blipFill>
        <p:spPr>
          <a:xfrm>
            <a:off x="0" y="0"/>
            <a:ext cx="9144000" cy="5143500"/>
          </a:xfrm>
          <a:prstGeom prst="rect">
            <a:avLst/>
          </a:prstGeom>
          <a:noFill/>
          <a:ln>
            <a:noFill/>
          </a:ln>
        </p:spPr>
      </p:pic>
      <p:sp>
        <p:nvSpPr>
          <p:cNvPr id="132" name="Google Shape;132;p27"/>
          <p:cNvSpPr txBox="1">
            <a:spLocks noGrp="1"/>
          </p:cNvSpPr>
          <p:nvPr>
            <p:ph type="subTitle" idx="4294967295"/>
          </p:nvPr>
        </p:nvSpPr>
        <p:spPr>
          <a:xfrm>
            <a:off x="90925" y="4006125"/>
            <a:ext cx="3630600" cy="101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800"/>
              <a:buFont typeface="Raleway"/>
              <a:buNone/>
            </a:pPr>
            <a:r>
              <a:rPr lang="en" sz="1400" b="0" i="0" u="none" strike="noStrike" cap="none">
                <a:solidFill>
                  <a:schemeClr val="lt1"/>
                </a:solidFill>
                <a:latin typeface="Raleway"/>
                <a:ea typeface="Raleway"/>
                <a:cs typeface="Raleway"/>
                <a:sym typeface="Raleway"/>
              </a:rPr>
              <a:t>Scripting for Data Analysis - IST 652</a:t>
            </a:r>
            <a:endParaRPr sz="1400" b="0" i="0" u="none" strike="noStrike" cap="none">
              <a:solidFill>
                <a:schemeClr val="lt1"/>
              </a:solidFill>
              <a:latin typeface="Raleway"/>
              <a:ea typeface="Raleway"/>
              <a:cs typeface="Raleway"/>
              <a:sym typeface="Raleway"/>
            </a:endParaRPr>
          </a:p>
          <a:p>
            <a:pPr marL="0" marR="0" lvl="0" indent="0" algn="l" rtl="0">
              <a:lnSpc>
                <a:spcPct val="100000"/>
              </a:lnSpc>
              <a:spcBef>
                <a:spcPts val="0"/>
              </a:spcBef>
              <a:spcAft>
                <a:spcPts val="0"/>
              </a:spcAft>
              <a:buClr>
                <a:schemeClr val="lt1"/>
              </a:buClr>
              <a:buSzPts val="1800"/>
              <a:buFont typeface="Raleway"/>
              <a:buNone/>
            </a:pPr>
            <a:r>
              <a:rPr lang="en" sz="1400" b="0" i="0" u="none" strike="noStrike" cap="none">
                <a:solidFill>
                  <a:schemeClr val="lt1"/>
                </a:solidFill>
                <a:latin typeface="Raleway"/>
                <a:ea typeface="Raleway"/>
                <a:cs typeface="Raleway"/>
                <a:sym typeface="Raleway"/>
              </a:rPr>
              <a:t>Kelsey Kirby</a:t>
            </a:r>
            <a:endParaRPr sz="1400" b="0" i="0" u="none" strike="noStrike" cap="none">
              <a:solidFill>
                <a:schemeClr val="lt1"/>
              </a:solidFill>
              <a:latin typeface="Raleway"/>
              <a:ea typeface="Raleway"/>
              <a:cs typeface="Raleway"/>
              <a:sym typeface="Raleway"/>
            </a:endParaRPr>
          </a:p>
          <a:p>
            <a:pPr marL="0" marR="0" lvl="0" indent="0" algn="l" rtl="0">
              <a:lnSpc>
                <a:spcPct val="100000"/>
              </a:lnSpc>
              <a:spcBef>
                <a:spcPts val="0"/>
              </a:spcBef>
              <a:spcAft>
                <a:spcPts val="0"/>
              </a:spcAft>
              <a:buClr>
                <a:schemeClr val="lt1"/>
              </a:buClr>
              <a:buSzPts val="1800"/>
              <a:buFont typeface="Raleway"/>
              <a:buNone/>
            </a:pPr>
            <a:r>
              <a:rPr lang="en" sz="1400" b="0" i="0" u="none" strike="noStrike" cap="none">
                <a:solidFill>
                  <a:schemeClr val="lt1"/>
                </a:solidFill>
                <a:latin typeface="Raleway"/>
                <a:ea typeface="Raleway"/>
                <a:cs typeface="Raleway"/>
                <a:sym typeface="Raleway"/>
              </a:rPr>
              <a:t>Sean Deery</a:t>
            </a:r>
            <a:endParaRPr sz="1400" b="0" i="0" u="none" strike="noStrike" cap="none">
              <a:solidFill>
                <a:schemeClr val="lt1"/>
              </a:solidFill>
              <a:latin typeface="Raleway"/>
              <a:ea typeface="Raleway"/>
              <a:cs typeface="Raleway"/>
              <a:sym typeface="Raleway"/>
            </a:endParaRPr>
          </a:p>
          <a:p>
            <a:pPr marL="0" marR="0" lvl="0" indent="0" algn="l" rtl="0">
              <a:lnSpc>
                <a:spcPct val="100000"/>
              </a:lnSpc>
              <a:spcBef>
                <a:spcPts val="0"/>
              </a:spcBef>
              <a:spcAft>
                <a:spcPts val="0"/>
              </a:spcAft>
              <a:buClr>
                <a:schemeClr val="lt1"/>
              </a:buClr>
              <a:buSzPts val="1800"/>
              <a:buFont typeface="Raleway"/>
              <a:buNone/>
            </a:pPr>
            <a:r>
              <a:rPr lang="en" sz="1400" b="0" i="0" u="none" strike="noStrike" cap="none">
                <a:solidFill>
                  <a:schemeClr val="lt1"/>
                </a:solidFill>
                <a:latin typeface="Raleway"/>
                <a:ea typeface="Raleway"/>
                <a:cs typeface="Raleway"/>
                <a:sym typeface="Raleway"/>
              </a:rPr>
              <a:t>Mark Stiles</a:t>
            </a:r>
            <a:endParaRPr sz="1400" b="0" i="0" u="none" strike="noStrike" cap="none">
              <a:solidFill>
                <a:schemeClr val="lt1"/>
              </a:solidFill>
              <a:latin typeface="Raleway"/>
              <a:ea typeface="Raleway"/>
              <a:cs typeface="Raleway"/>
              <a:sym typeface="Raleway"/>
            </a:endParaRPr>
          </a:p>
        </p:txBody>
      </p:sp>
      <p:sp>
        <p:nvSpPr>
          <p:cNvPr id="133" name="Google Shape;133;p27"/>
          <p:cNvSpPr txBox="1"/>
          <p:nvPr/>
        </p:nvSpPr>
        <p:spPr>
          <a:xfrm>
            <a:off x="162750" y="1664250"/>
            <a:ext cx="58086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 sz="6000" b="1" i="0" u="none" strike="noStrike" cap="none">
                <a:solidFill>
                  <a:schemeClr val="lt1"/>
                </a:solidFill>
                <a:latin typeface="Raleway"/>
                <a:ea typeface="Raleway"/>
                <a:cs typeface="Raleway"/>
                <a:sym typeface="Raleway"/>
              </a:rPr>
              <a:t>Final Project</a:t>
            </a:r>
            <a:endParaRPr sz="6000" b="1" i="0" u="none" strike="noStrike" cap="none">
              <a:solidFill>
                <a:schemeClr val="lt1"/>
              </a:solidFill>
              <a:latin typeface="Raleway"/>
              <a:ea typeface="Raleway"/>
              <a:cs typeface="Raleway"/>
              <a:sym typeface="Raleway"/>
            </a:endParaRPr>
          </a:p>
        </p:txBody>
      </p:sp>
      <p:sp>
        <p:nvSpPr>
          <p:cNvPr id="134" name="Google Shape;134;p27"/>
          <p:cNvSpPr txBox="1"/>
          <p:nvPr/>
        </p:nvSpPr>
        <p:spPr>
          <a:xfrm>
            <a:off x="7200900" y="4653025"/>
            <a:ext cx="184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latin typeface="Raleway"/>
                <a:ea typeface="Raleway"/>
                <a:cs typeface="Raleway"/>
                <a:sym typeface="Raleway"/>
              </a:rPr>
              <a:t>June 7</a:t>
            </a:r>
            <a:r>
              <a:rPr lang="en" sz="1400" b="0" i="0" u="none" strike="noStrike" cap="none">
                <a:solidFill>
                  <a:schemeClr val="lt1"/>
                </a:solidFill>
                <a:latin typeface="Raleway"/>
                <a:ea typeface="Raleway"/>
                <a:cs typeface="Raleway"/>
                <a:sym typeface="Raleway"/>
              </a:rPr>
              <a:t>, 2023</a:t>
            </a:r>
            <a:endParaRPr sz="1400" b="0" i="0" u="none" strike="noStrike" cap="none">
              <a:solidFill>
                <a:schemeClr val="lt1"/>
              </a:solidFill>
              <a:latin typeface="Raleway"/>
              <a:ea typeface="Raleway"/>
              <a:cs typeface="Raleway"/>
              <a:sym typeface="Raleway"/>
            </a:endParaRPr>
          </a:p>
        </p:txBody>
      </p:sp>
      <p:sp>
        <p:nvSpPr>
          <p:cNvPr id="135" name="Google Shape;135;p27"/>
          <p:cNvSpPr txBox="1"/>
          <p:nvPr/>
        </p:nvSpPr>
        <p:spPr>
          <a:xfrm>
            <a:off x="219325" y="2527375"/>
            <a:ext cx="6452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1"/>
                </a:solidFill>
                <a:latin typeface="Raleway"/>
                <a:ea typeface="Raleway"/>
                <a:cs typeface="Raleway"/>
                <a:sym typeface="Raleway"/>
              </a:rPr>
              <a:t>Honda Cars</a:t>
            </a:r>
            <a:endParaRPr sz="2400" b="1" i="0" u="none" strike="noStrike" cap="none">
              <a:solidFill>
                <a:schemeClr val="lt1"/>
              </a:solidFill>
              <a:latin typeface="Raleway"/>
              <a:ea typeface="Raleway"/>
              <a:cs typeface="Raleway"/>
              <a:sym typeface="Raleway"/>
            </a:endParaRPr>
          </a:p>
        </p:txBody>
      </p:sp>
      <p:pic>
        <p:nvPicPr>
          <p:cNvPr id="136" name="Google Shape;136;p27"/>
          <p:cNvPicPr preferRelativeResize="0"/>
          <p:nvPr/>
        </p:nvPicPr>
        <p:blipFill rotWithShape="1">
          <a:blip r:embed="rId4">
            <a:alphaModFix/>
          </a:blip>
          <a:srcRect/>
          <a:stretch/>
        </p:blipFill>
        <p:spPr>
          <a:xfrm>
            <a:off x="139450" y="53000"/>
            <a:ext cx="893625" cy="30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6"/>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18" name="Google Shape;218;p36"/>
          <p:cNvSpPr txBox="1">
            <a:spLocks noGrp="1"/>
          </p:cNvSpPr>
          <p:nvPr>
            <p:ph type="title" idx="4294967295"/>
          </p:nvPr>
        </p:nvSpPr>
        <p:spPr>
          <a:xfrm>
            <a:off x="1922400" y="294225"/>
            <a:ext cx="529920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Average MPG Variable</a:t>
            </a:r>
            <a:endParaRPr>
              <a:solidFill>
                <a:srgbClr val="D44500"/>
              </a:solidFill>
            </a:endParaRPr>
          </a:p>
        </p:txBody>
      </p:sp>
      <p:pic>
        <p:nvPicPr>
          <p:cNvPr id="219" name="Google Shape;219;p36"/>
          <p:cNvPicPr preferRelativeResize="0"/>
          <p:nvPr/>
        </p:nvPicPr>
        <p:blipFill>
          <a:blip r:embed="rId4">
            <a:alphaModFix/>
          </a:blip>
          <a:stretch>
            <a:fillRect/>
          </a:stretch>
        </p:blipFill>
        <p:spPr>
          <a:xfrm>
            <a:off x="192873" y="1496175"/>
            <a:ext cx="4690675" cy="2525750"/>
          </a:xfrm>
          <a:prstGeom prst="rect">
            <a:avLst/>
          </a:prstGeom>
          <a:noFill/>
          <a:ln>
            <a:noFill/>
          </a:ln>
        </p:spPr>
      </p:pic>
      <p:pic>
        <p:nvPicPr>
          <p:cNvPr id="220" name="Google Shape;220;p36"/>
          <p:cNvPicPr preferRelativeResize="0"/>
          <p:nvPr/>
        </p:nvPicPr>
        <p:blipFill>
          <a:blip r:embed="rId5">
            <a:alphaModFix/>
          </a:blip>
          <a:stretch>
            <a:fillRect/>
          </a:stretch>
        </p:blipFill>
        <p:spPr>
          <a:xfrm>
            <a:off x="5200650" y="1496173"/>
            <a:ext cx="3674875" cy="110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7"/>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26" name="Google Shape;226;p37"/>
          <p:cNvSpPr txBox="1">
            <a:spLocks noGrp="1"/>
          </p:cNvSpPr>
          <p:nvPr>
            <p:ph type="title" idx="4294967295"/>
          </p:nvPr>
        </p:nvSpPr>
        <p:spPr>
          <a:xfrm>
            <a:off x="2276100" y="301350"/>
            <a:ext cx="459180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Transmission Variable</a:t>
            </a:r>
            <a:endParaRPr>
              <a:solidFill>
                <a:srgbClr val="D44500"/>
              </a:solidFill>
            </a:endParaRPr>
          </a:p>
        </p:txBody>
      </p:sp>
      <p:pic>
        <p:nvPicPr>
          <p:cNvPr id="227" name="Google Shape;227;p37"/>
          <p:cNvPicPr preferRelativeResize="0"/>
          <p:nvPr/>
        </p:nvPicPr>
        <p:blipFill rotWithShape="1">
          <a:blip r:embed="rId4">
            <a:alphaModFix/>
          </a:blip>
          <a:srcRect r="48707"/>
          <a:stretch/>
        </p:blipFill>
        <p:spPr>
          <a:xfrm>
            <a:off x="4572000" y="1524725"/>
            <a:ext cx="4407701" cy="2710883"/>
          </a:xfrm>
          <a:prstGeom prst="rect">
            <a:avLst/>
          </a:prstGeom>
          <a:noFill/>
          <a:ln>
            <a:noFill/>
          </a:ln>
        </p:spPr>
      </p:pic>
      <p:pic>
        <p:nvPicPr>
          <p:cNvPr id="228" name="Google Shape;228;p37"/>
          <p:cNvPicPr preferRelativeResize="0"/>
          <p:nvPr/>
        </p:nvPicPr>
        <p:blipFill>
          <a:blip r:embed="rId5">
            <a:alphaModFix/>
          </a:blip>
          <a:stretch>
            <a:fillRect/>
          </a:stretch>
        </p:blipFill>
        <p:spPr>
          <a:xfrm>
            <a:off x="145875" y="1500198"/>
            <a:ext cx="4183251" cy="1810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8"/>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34" name="Google Shape;234;p38"/>
          <p:cNvSpPr txBox="1">
            <a:spLocks noGrp="1"/>
          </p:cNvSpPr>
          <p:nvPr>
            <p:ph type="title" idx="4294967295"/>
          </p:nvPr>
        </p:nvSpPr>
        <p:spPr>
          <a:xfrm>
            <a:off x="1922400" y="294225"/>
            <a:ext cx="529920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Model Category Variable</a:t>
            </a:r>
            <a:endParaRPr>
              <a:solidFill>
                <a:srgbClr val="D44500"/>
              </a:solidFill>
            </a:endParaRPr>
          </a:p>
        </p:txBody>
      </p:sp>
      <p:pic>
        <p:nvPicPr>
          <p:cNvPr id="235" name="Google Shape;235;p38"/>
          <p:cNvPicPr preferRelativeResize="0"/>
          <p:nvPr/>
        </p:nvPicPr>
        <p:blipFill>
          <a:blip r:embed="rId4">
            <a:alphaModFix/>
          </a:blip>
          <a:stretch>
            <a:fillRect/>
          </a:stretch>
        </p:blipFill>
        <p:spPr>
          <a:xfrm>
            <a:off x="1802163" y="1181850"/>
            <a:ext cx="2782106" cy="3780674"/>
          </a:xfrm>
          <a:prstGeom prst="rect">
            <a:avLst/>
          </a:prstGeom>
          <a:noFill/>
          <a:ln>
            <a:noFill/>
          </a:ln>
        </p:spPr>
      </p:pic>
      <p:pic>
        <p:nvPicPr>
          <p:cNvPr id="236" name="Google Shape;236;p38"/>
          <p:cNvPicPr preferRelativeResize="0"/>
          <p:nvPr/>
        </p:nvPicPr>
        <p:blipFill>
          <a:blip r:embed="rId5">
            <a:alphaModFix/>
          </a:blip>
          <a:stretch>
            <a:fillRect/>
          </a:stretch>
        </p:blipFill>
        <p:spPr>
          <a:xfrm>
            <a:off x="5043869" y="1181850"/>
            <a:ext cx="1802660" cy="378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9"/>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42" name="Google Shape;242;p39"/>
          <p:cNvSpPr txBox="1">
            <a:spLocks noGrp="1"/>
          </p:cNvSpPr>
          <p:nvPr>
            <p:ph type="title" idx="4294967295"/>
          </p:nvPr>
        </p:nvSpPr>
        <p:spPr>
          <a:xfrm>
            <a:off x="2033250" y="308500"/>
            <a:ext cx="507750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Color Category Variable</a:t>
            </a:r>
            <a:endParaRPr>
              <a:solidFill>
                <a:srgbClr val="D44500"/>
              </a:solidFill>
            </a:endParaRPr>
          </a:p>
        </p:txBody>
      </p:sp>
      <p:pic>
        <p:nvPicPr>
          <p:cNvPr id="243" name="Google Shape;243;p39"/>
          <p:cNvPicPr preferRelativeResize="0"/>
          <p:nvPr/>
        </p:nvPicPr>
        <p:blipFill>
          <a:blip r:embed="rId4">
            <a:alphaModFix/>
          </a:blip>
          <a:stretch>
            <a:fillRect/>
          </a:stretch>
        </p:blipFill>
        <p:spPr>
          <a:xfrm>
            <a:off x="3283725" y="1117550"/>
            <a:ext cx="5349938" cy="3766401"/>
          </a:xfrm>
          <a:prstGeom prst="rect">
            <a:avLst/>
          </a:prstGeom>
          <a:noFill/>
          <a:ln>
            <a:noFill/>
          </a:ln>
        </p:spPr>
      </p:pic>
      <p:pic>
        <p:nvPicPr>
          <p:cNvPr id="244" name="Google Shape;244;p39"/>
          <p:cNvPicPr preferRelativeResize="0"/>
          <p:nvPr/>
        </p:nvPicPr>
        <p:blipFill>
          <a:blip r:embed="rId5">
            <a:alphaModFix/>
          </a:blip>
          <a:stretch>
            <a:fillRect/>
          </a:stretch>
        </p:blipFill>
        <p:spPr>
          <a:xfrm>
            <a:off x="475506" y="1117550"/>
            <a:ext cx="2531725" cy="3766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0"/>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50" name="Google Shape;250;p40"/>
          <p:cNvSpPr txBox="1">
            <a:spLocks noGrp="1"/>
          </p:cNvSpPr>
          <p:nvPr>
            <p:ph type="title" idx="4294967295"/>
          </p:nvPr>
        </p:nvSpPr>
        <p:spPr>
          <a:xfrm>
            <a:off x="2737650" y="308500"/>
            <a:ext cx="366870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Engine Variables</a:t>
            </a:r>
            <a:endParaRPr>
              <a:solidFill>
                <a:srgbClr val="D44500"/>
              </a:solidFill>
            </a:endParaRPr>
          </a:p>
        </p:txBody>
      </p:sp>
      <p:pic>
        <p:nvPicPr>
          <p:cNvPr id="251" name="Google Shape;251;p40"/>
          <p:cNvPicPr preferRelativeResize="0"/>
          <p:nvPr/>
        </p:nvPicPr>
        <p:blipFill>
          <a:blip r:embed="rId4">
            <a:alphaModFix/>
          </a:blip>
          <a:stretch>
            <a:fillRect/>
          </a:stretch>
        </p:blipFill>
        <p:spPr>
          <a:xfrm>
            <a:off x="3026813" y="1117550"/>
            <a:ext cx="3090380" cy="376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1"/>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57" name="Google Shape;257;p41"/>
          <p:cNvSpPr txBox="1">
            <a:spLocks noGrp="1"/>
          </p:cNvSpPr>
          <p:nvPr>
            <p:ph type="title" idx="4294967295"/>
          </p:nvPr>
        </p:nvSpPr>
        <p:spPr>
          <a:xfrm>
            <a:off x="2737650" y="308500"/>
            <a:ext cx="366870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Engine Variables</a:t>
            </a:r>
            <a:endParaRPr>
              <a:solidFill>
                <a:srgbClr val="D44500"/>
              </a:solidFill>
            </a:endParaRPr>
          </a:p>
        </p:txBody>
      </p:sp>
      <p:pic>
        <p:nvPicPr>
          <p:cNvPr id="258" name="Google Shape;258;p41"/>
          <p:cNvPicPr preferRelativeResize="0"/>
          <p:nvPr/>
        </p:nvPicPr>
        <p:blipFill>
          <a:blip r:embed="rId4">
            <a:alphaModFix/>
          </a:blip>
          <a:stretch>
            <a:fillRect/>
          </a:stretch>
        </p:blipFill>
        <p:spPr>
          <a:xfrm>
            <a:off x="152400" y="1224700"/>
            <a:ext cx="4667250" cy="1352550"/>
          </a:xfrm>
          <a:prstGeom prst="rect">
            <a:avLst/>
          </a:prstGeom>
          <a:noFill/>
          <a:ln>
            <a:noFill/>
          </a:ln>
        </p:spPr>
      </p:pic>
      <p:pic>
        <p:nvPicPr>
          <p:cNvPr id="259" name="Google Shape;259;p41"/>
          <p:cNvPicPr preferRelativeResize="0"/>
          <p:nvPr/>
        </p:nvPicPr>
        <p:blipFill>
          <a:blip r:embed="rId5">
            <a:alphaModFix/>
          </a:blip>
          <a:stretch>
            <a:fillRect/>
          </a:stretch>
        </p:blipFill>
        <p:spPr>
          <a:xfrm>
            <a:off x="152400" y="2729650"/>
            <a:ext cx="8562975" cy="1352550"/>
          </a:xfrm>
          <a:prstGeom prst="rect">
            <a:avLst/>
          </a:prstGeom>
          <a:noFill/>
          <a:ln>
            <a:noFill/>
          </a:ln>
        </p:spPr>
      </p:pic>
      <p:pic>
        <p:nvPicPr>
          <p:cNvPr id="260" name="Google Shape;260;p41"/>
          <p:cNvPicPr preferRelativeResize="0"/>
          <p:nvPr/>
        </p:nvPicPr>
        <p:blipFill>
          <a:blip r:embed="rId6">
            <a:alphaModFix/>
          </a:blip>
          <a:stretch>
            <a:fillRect/>
          </a:stretch>
        </p:blipFill>
        <p:spPr>
          <a:xfrm>
            <a:off x="4972050" y="1224700"/>
            <a:ext cx="3409950" cy="133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42"/>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66" name="Google Shape;266;p42"/>
          <p:cNvSpPr txBox="1">
            <a:spLocks noGrp="1"/>
          </p:cNvSpPr>
          <p:nvPr>
            <p:ph type="title" idx="4294967295"/>
          </p:nvPr>
        </p:nvSpPr>
        <p:spPr>
          <a:xfrm>
            <a:off x="2737650" y="308500"/>
            <a:ext cx="3668700" cy="7638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Clr>
                <a:schemeClr val="dk2"/>
              </a:buClr>
              <a:buSzPts val="3000"/>
              <a:buFont typeface="Arial"/>
              <a:buNone/>
            </a:pPr>
            <a:r>
              <a:rPr lang="en">
                <a:solidFill>
                  <a:srgbClr val="D44500"/>
                </a:solidFill>
              </a:rPr>
              <a:t>Engine Variables</a:t>
            </a:r>
            <a:endParaRPr>
              <a:solidFill>
                <a:srgbClr val="D44500"/>
              </a:solidFill>
            </a:endParaRPr>
          </a:p>
        </p:txBody>
      </p:sp>
      <p:pic>
        <p:nvPicPr>
          <p:cNvPr id="267" name="Google Shape;267;p42"/>
          <p:cNvPicPr preferRelativeResize="0"/>
          <p:nvPr/>
        </p:nvPicPr>
        <p:blipFill>
          <a:blip r:embed="rId4">
            <a:alphaModFix/>
          </a:blip>
          <a:stretch>
            <a:fillRect/>
          </a:stretch>
        </p:blipFill>
        <p:spPr>
          <a:xfrm>
            <a:off x="2937275" y="1072300"/>
            <a:ext cx="3269451" cy="1702850"/>
          </a:xfrm>
          <a:prstGeom prst="rect">
            <a:avLst/>
          </a:prstGeom>
          <a:noFill/>
          <a:ln>
            <a:noFill/>
          </a:ln>
        </p:spPr>
      </p:pic>
      <p:pic>
        <p:nvPicPr>
          <p:cNvPr id="268" name="Google Shape;268;p42"/>
          <p:cNvPicPr preferRelativeResize="0"/>
          <p:nvPr/>
        </p:nvPicPr>
        <p:blipFill>
          <a:blip r:embed="rId5">
            <a:alphaModFix/>
          </a:blip>
          <a:stretch>
            <a:fillRect/>
          </a:stretch>
        </p:blipFill>
        <p:spPr>
          <a:xfrm>
            <a:off x="1153129" y="3023950"/>
            <a:ext cx="6837733" cy="170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3"/>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74" name="Google Shape;274;p43"/>
          <p:cNvSpPr txBox="1">
            <a:spLocks noGrp="1"/>
          </p:cNvSpPr>
          <p:nvPr>
            <p:ph type="title" idx="4294967295"/>
          </p:nvPr>
        </p:nvSpPr>
        <p:spPr>
          <a:xfrm>
            <a:off x="2737650" y="308500"/>
            <a:ext cx="3668700" cy="7638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Clr>
                <a:schemeClr val="dk2"/>
              </a:buClr>
              <a:buSzPts val="3000"/>
              <a:buFont typeface="Arial"/>
              <a:buNone/>
            </a:pPr>
            <a:r>
              <a:rPr lang="en">
                <a:solidFill>
                  <a:srgbClr val="D44500"/>
                </a:solidFill>
              </a:rPr>
              <a:t>Engine Variables</a:t>
            </a:r>
            <a:endParaRPr>
              <a:solidFill>
                <a:srgbClr val="D44500"/>
              </a:solidFill>
            </a:endParaRPr>
          </a:p>
        </p:txBody>
      </p:sp>
      <p:pic>
        <p:nvPicPr>
          <p:cNvPr id="275" name="Google Shape;275;p43"/>
          <p:cNvPicPr preferRelativeResize="0"/>
          <p:nvPr/>
        </p:nvPicPr>
        <p:blipFill>
          <a:blip r:embed="rId4">
            <a:alphaModFix/>
          </a:blip>
          <a:stretch>
            <a:fillRect/>
          </a:stretch>
        </p:blipFill>
        <p:spPr>
          <a:xfrm>
            <a:off x="2933700" y="1374725"/>
            <a:ext cx="3276600" cy="1333500"/>
          </a:xfrm>
          <a:prstGeom prst="rect">
            <a:avLst/>
          </a:prstGeom>
          <a:noFill/>
          <a:ln>
            <a:noFill/>
          </a:ln>
        </p:spPr>
      </p:pic>
      <p:pic>
        <p:nvPicPr>
          <p:cNvPr id="276" name="Google Shape;276;p43"/>
          <p:cNvPicPr preferRelativeResize="0"/>
          <p:nvPr/>
        </p:nvPicPr>
        <p:blipFill>
          <a:blip r:embed="rId5">
            <a:alphaModFix/>
          </a:blip>
          <a:stretch>
            <a:fillRect/>
          </a:stretch>
        </p:blipFill>
        <p:spPr>
          <a:xfrm>
            <a:off x="2933700" y="2860625"/>
            <a:ext cx="3133725" cy="1371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4"/>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82" name="Google Shape;282;p44"/>
          <p:cNvSpPr txBox="1">
            <a:spLocks noGrp="1"/>
          </p:cNvSpPr>
          <p:nvPr>
            <p:ph type="title" idx="4294967295"/>
          </p:nvPr>
        </p:nvSpPr>
        <p:spPr>
          <a:xfrm>
            <a:off x="2164080" y="365125"/>
            <a:ext cx="481584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Cleaned Data</a:t>
            </a:r>
            <a:endParaRPr>
              <a:solidFill>
                <a:srgbClr val="D44500"/>
              </a:solidFill>
            </a:endParaRPr>
          </a:p>
        </p:txBody>
      </p:sp>
      <p:pic>
        <p:nvPicPr>
          <p:cNvPr id="283" name="Google Shape;283;p44"/>
          <p:cNvPicPr preferRelativeResize="0"/>
          <p:nvPr/>
        </p:nvPicPr>
        <p:blipFill>
          <a:blip r:embed="rId4">
            <a:alphaModFix/>
          </a:blip>
          <a:stretch>
            <a:fillRect/>
          </a:stretch>
        </p:blipFill>
        <p:spPr>
          <a:xfrm>
            <a:off x="4950863" y="1128800"/>
            <a:ext cx="2566582" cy="3709775"/>
          </a:xfrm>
          <a:prstGeom prst="rect">
            <a:avLst/>
          </a:prstGeom>
          <a:noFill/>
          <a:ln>
            <a:noFill/>
          </a:ln>
        </p:spPr>
      </p:pic>
      <p:pic>
        <p:nvPicPr>
          <p:cNvPr id="284" name="Google Shape;284;p44"/>
          <p:cNvPicPr preferRelativeResize="0"/>
          <p:nvPr/>
        </p:nvPicPr>
        <p:blipFill rotWithShape="1">
          <a:blip r:embed="rId5">
            <a:alphaModFix/>
          </a:blip>
          <a:srcRect t="7019"/>
          <a:stretch/>
        </p:blipFill>
        <p:spPr>
          <a:xfrm>
            <a:off x="1754675" y="1128800"/>
            <a:ext cx="2412025" cy="2885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5"/>
          <p:cNvPicPr preferRelativeResize="0"/>
          <p:nvPr/>
        </p:nvPicPr>
        <p:blipFill rotWithShape="1">
          <a:blip r:embed="rId3">
            <a:alphaModFix amt="20000"/>
          </a:blip>
          <a:srcRect t="10226" b="5390"/>
          <a:stretch/>
        </p:blipFill>
        <p:spPr>
          <a:xfrm>
            <a:off x="0" y="0"/>
            <a:ext cx="9144001" cy="5143500"/>
          </a:xfrm>
          <a:prstGeom prst="rect">
            <a:avLst/>
          </a:prstGeom>
          <a:noFill/>
          <a:ln>
            <a:noFill/>
          </a:ln>
        </p:spPr>
      </p:pic>
      <p:sp>
        <p:nvSpPr>
          <p:cNvPr id="290" name="Google Shape;290;p45"/>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800"/>
              <a:buNone/>
            </a:pPr>
            <a:r>
              <a:rPr lang="en"/>
              <a:t>Exploratory Data Analysis</a:t>
            </a:r>
            <a:endParaRPr/>
          </a:p>
        </p:txBody>
      </p:sp>
      <p:cxnSp>
        <p:nvCxnSpPr>
          <p:cNvPr id="291" name="Google Shape;291;p45"/>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292" name="Google Shape;292;p4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pic>
        <p:nvPicPr>
          <p:cNvPr id="293" name="Google Shape;293;p45"/>
          <p:cNvPicPr preferRelativeResize="0"/>
          <p:nvPr/>
        </p:nvPicPr>
        <p:blipFill rotWithShape="1">
          <a:blip r:embed="rId4">
            <a:alphaModFix/>
          </a:blip>
          <a:srcRect/>
          <a:stretch/>
        </p:blipFill>
        <p:spPr>
          <a:xfrm>
            <a:off x="139450" y="53000"/>
            <a:ext cx="893625" cy="30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8"/>
          <p:cNvPicPr preferRelativeResize="0"/>
          <p:nvPr/>
        </p:nvPicPr>
        <p:blipFill rotWithShape="1">
          <a:blip r:embed="rId3">
            <a:alphaModFix amt="15000"/>
          </a:blip>
          <a:srcRect t="7834" b="7833"/>
          <a:stretch/>
        </p:blipFill>
        <p:spPr>
          <a:xfrm>
            <a:off x="0" y="0"/>
            <a:ext cx="9144000" cy="5143501"/>
          </a:xfrm>
          <a:prstGeom prst="rect">
            <a:avLst/>
          </a:prstGeom>
          <a:noFill/>
          <a:ln>
            <a:noFill/>
          </a:ln>
        </p:spPr>
      </p:pic>
      <p:cxnSp>
        <p:nvCxnSpPr>
          <p:cNvPr id="142" name="Google Shape;142;p28"/>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43" name="Google Shape;143;p28"/>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pic>
        <p:nvPicPr>
          <p:cNvPr id="144" name="Google Shape;144;p28"/>
          <p:cNvPicPr preferRelativeResize="0"/>
          <p:nvPr/>
        </p:nvPicPr>
        <p:blipFill rotWithShape="1">
          <a:blip r:embed="rId4">
            <a:alphaModFix/>
          </a:blip>
          <a:srcRect/>
          <a:stretch/>
        </p:blipFill>
        <p:spPr>
          <a:xfrm>
            <a:off x="139450" y="53000"/>
            <a:ext cx="893625" cy="307800"/>
          </a:xfrm>
          <a:prstGeom prst="rect">
            <a:avLst/>
          </a:prstGeom>
          <a:noFill/>
          <a:ln>
            <a:noFill/>
          </a:ln>
        </p:spPr>
      </p:pic>
      <p:sp>
        <p:nvSpPr>
          <p:cNvPr id="145" name="Google Shape;145;p28"/>
          <p:cNvSpPr txBox="1">
            <a:spLocks noGrp="1"/>
          </p:cNvSpPr>
          <p:nvPr>
            <p:ph type="title"/>
          </p:nvPr>
        </p:nvSpPr>
        <p:spPr>
          <a:xfrm>
            <a:off x="423600" y="470500"/>
            <a:ext cx="8296800" cy="1193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800"/>
              <a:buNone/>
            </a:pPr>
            <a:r>
              <a:rPr lang="en"/>
              <a:t>Agenda</a:t>
            </a:r>
            <a:endParaRPr/>
          </a:p>
        </p:txBody>
      </p:sp>
      <p:sp>
        <p:nvSpPr>
          <p:cNvPr id="146" name="Google Shape;146;p28"/>
          <p:cNvSpPr txBox="1">
            <a:spLocks noGrp="1"/>
          </p:cNvSpPr>
          <p:nvPr>
            <p:ph type="title"/>
          </p:nvPr>
        </p:nvSpPr>
        <p:spPr>
          <a:xfrm>
            <a:off x="1841650" y="1519050"/>
            <a:ext cx="5463900" cy="2977200"/>
          </a:xfrm>
          <a:prstGeom prst="rect">
            <a:avLst/>
          </a:prstGeom>
          <a:noFill/>
          <a:ln>
            <a:noFill/>
          </a:ln>
        </p:spPr>
        <p:txBody>
          <a:bodyPr spcFirstLastPara="1" wrap="square" lIns="91425" tIns="91425" rIns="91425" bIns="91425" anchor="ctr" anchorCtr="0">
            <a:noAutofit/>
          </a:bodyPr>
          <a:lstStyle/>
          <a:p>
            <a:pPr marL="457200" lvl="0" indent="-375920" algn="l" rtl="0">
              <a:lnSpc>
                <a:spcPct val="100000"/>
              </a:lnSpc>
              <a:spcBef>
                <a:spcPts val="0"/>
              </a:spcBef>
              <a:spcAft>
                <a:spcPts val="0"/>
              </a:spcAft>
              <a:buSzPts val="2320"/>
              <a:buFont typeface="Raleway"/>
              <a:buChar char="●"/>
            </a:pPr>
            <a:r>
              <a:rPr lang="en" sz="2320"/>
              <a:t>Dataset</a:t>
            </a:r>
            <a:endParaRPr/>
          </a:p>
          <a:p>
            <a:pPr marL="457200" lvl="0" indent="-375920" algn="l" rtl="0">
              <a:lnSpc>
                <a:spcPct val="100000"/>
              </a:lnSpc>
              <a:spcBef>
                <a:spcPts val="0"/>
              </a:spcBef>
              <a:spcAft>
                <a:spcPts val="0"/>
              </a:spcAft>
              <a:buSzPts val="2320"/>
              <a:buChar char="●"/>
            </a:pPr>
            <a:r>
              <a:rPr lang="en" sz="2320"/>
              <a:t>Data Cleaning</a:t>
            </a:r>
            <a:endParaRPr sz="2320"/>
          </a:p>
          <a:p>
            <a:pPr marL="457200" lvl="0" indent="-375920" algn="l" rtl="0">
              <a:lnSpc>
                <a:spcPct val="100000"/>
              </a:lnSpc>
              <a:spcBef>
                <a:spcPts val="0"/>
              </a:spcBef>
              <a:spcAft>
                <a:spcPts val="0"/>
              </a:spcAft>
              <a:buSzPts val="2320"/>
              <a:buChar char="●"/>
            </a:pPr>
            <a:r>
              <a:rPr lang="en" sz="2320"/>
              <a:t>Exploratory Data Analysis</a:t>
            </a:r>
            <a:endParaRPr sz="2320"/>
          </a:p>
          <a:p>
            <a:pPr marL="457200" lvl="0" indent="-375920" algn="l" rtl="0">
              <a:lnSpc>
                <a:spcPct val="100000"/>
              </a:lnSpc>
              <a:spcBef>
                <a:spcPts val="0"/>
              </a:spcBef>
              <a:spcAft>
                <a:spcPts val="0"/>
              </a:spcAft>
              <a:buSzPts val="2320"/>
              <a:buChar char="●"/>
            </a:pPr>
            <a:r>
              <a:rPr lang="en" sz="2320"/>
              <a:t>Price Analysis</a:t>
            </a:r>
            <a:endParaRPr/>
          </a:p>
          <a:p>
            <a:pPr marL="457200" lvl="0" indent="-375920" algn="l" rtl="0">
              <a:lnSpc>
                <a:spcPct val="100000"/>
              </a:lnSpc>
              <a:spcBef>
                <a:spcPts val="0"/>
              </a:spcBef>
              <a:spcAft>
                <a:spcPts val="0"/>
              </a:spcAft>
              <a:buSzPts val="2320"/>
              <a:buChar char="●"/>
            </a:pPr>
            <a:r>
              <a:rPr lang="en" sz="2320"/>
              <a:t>Conclusion</a:t>
            </a:r>
            <a:endParaRPr sz="232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46"/>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99" name="Google Shape;299;p46"/>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Distribution of Price</a:t>
            </a:r>
            <a:endParaRPr>
              <a:solidFill>
                <a:srgbClr val="D44500"/>
              </a:solidFill>
            </a:endParaRPr>
          </a:p>
        </p:txBody>
      </p:sp>
      <p:pic>
        <p:nvPicPr>
          <p:cNvPr id="300" name="Google Shape;300;p46"/>
          <p:cNvPicPr preferRelativeResize="0"/>
          <p:nvPr/>
        </p:nvPicPr>
        <p:blipFill>
          <a:blip r:embed="rId4">
            <a:alphaModFix/>
          </a:blip>
          <a:stretch>
            <a:fillRect/>
          </a:stretch>
        </p:blipFill>
        <p:spPr>
          <a:xfrm>
            <a:off x="481313" y="1071576"/>
            <a:ext cx="8181375" cy="372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7"/>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06" name="Google Shape;306;p47"/>
          <p:cNvSpPr txBox="1">
            <a:spLocks noGrp="1"/>
          </p:cNvSpPr>
          <p:nvPr>
            <p:ph type="title" idx="4294967295"/>
          </p:nvPr>
        </p:nvSpPr>
        <p:spPr>
          <a:xfrm>
            <a:off x="2164080" y="365125"/>
            <a:ext cx="481584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Correlation Matrix</a:t>
            </a:r>
            <a:endParaRPr>
              <a:solidFill>
                <a:srgbClr val="D44500"/>
              </a:solidFill>
            </a:endParaRPr>
          </a:p>
        </p:txBody>
      </p:sp>
      <p:pic>
        <p:nvPicPr>
          <p:cNvPr id="307" name="Google Shape;307;p47"/>
          <p:cNvPicPr preferRelativeResize="0"/>
          <p:nvPr/>
        </p:nvPicPr>
        <p:blipFill>
          <a:blip r:embed="rId4">
            <a:alphaModFix/>
          </a:blip>
          <a:stretch>
            <a:fillRect/>
          </a:stretch>
        </p:blipFill>
        <p:spPr>
          <a:xfrm>
            <a:off x="976313" y="971425"/>
            <a:ext cx="7191375" cy="404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8"/>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13" name="Google Shape;313;p48"/>
          <p:cNvSpPr txBox="1">
            <a:spLocks noGrp="1"/>
          </p:cNvSpPr>
          <p:nvPr>
            <p:ph type="title" idx="4294967295"/>
          </p:nvPr>
        </p:nvSpPr>
        <p:spPr>
          <a:xfrm>
            <a:off x="2164080" y="365125"/>
            <a:ext cx="481584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Base Model Count</a:t>
            </a:r>
            <a:endParaRPr>
              <a:solidFill>
                <a:srgbClr val="D44500"/>
              </a:solidFill>
            </a:endParaRPr>
          </a:p>
        </p:txBody>
      </p:sp>
      <p:pic>
        <p:nvPicPr>
          <p:cNvPr id="314" name="Google Shape;314;p48"/>
          <p:cNvPicPr preferRelativeResize="0"/>
          <p:nvPr/>
        </p:nvPicPr>
        <p:blipFill rotWithShape="1">
          <a:blip r:embed="rId4">
            <a:alphaModFix/>
          </a:blip>
          <a:srcRect/>
          <a:stretch/>
        </p:blipFill>
        <p:spPr>
          <a:xfrm>
            <a:off x="2729378" y="901849"/>
            <a:ext cx="3685244" cy="4241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9"/>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20" name="Google Shape;320;p49"/>
          <p:cNvSpPr txBox="1">
            <a:spLocks noGrp="1"/>
          </p:cNvSpPr>
          <p:nvPr>
            <p:ph type="title" idx="4294967295"/>
          </p:nvPr>
        </p:nvSpPr>
        <p:spPr>
          <a:xfrm>
            <a:off x="2164080" y="365125"/>
            <a:ext cx="481584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Condition Count</a:t>
            </a:r>
            <a:endParaRPr>
              <a:solidFill>
                <a:srgbClr val="D44500"/>
              </a:solidFill>
            </a:endParaRPr>
          </a:p>
        </p:txBody>
      </p:sp>
      <p:pic>
        <p:nvPicPr>
          <p:cNvPr id="321" name="Google Shape;321;p49"/>
          <p:cNvPicPr preferRelativeResize="0"/>
          <p:nvPr/>
        </p:nvPicPr>
        <p:blipFill>
          <a:blip r:embed="rId4">
            <a:alphaModFix/>
          </a:blip>
          <a:stretch>
            <a:fillRect/>
          </a:stretch>
        </p:blipFill>
        <p:spPr>
          <a:xfrm>
            <a:off x="400613" y="1128931"/>
            <a:ext cx="8342775" cy="3703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50"/>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27" name="Google Shape;327;p50"/>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MPG Count</a:t>
            </a:r>
            <a:endParaRPr>
              <a:solidFill>
                <a:srgbClr val="D44500"/>
              </a:solidFill>
            </a:endParaRPr>
          </a:p>
        </p:txBody>
      </p:sp>
      <p:pic>
        <p:nvPicPr>
          <p:cNvPr id="328" name="Google Shape;328;p50"/>
          <p:cNvPicPr preferRelativeResize="0"/>
          <p:nvPr/>
        </p:nvPicPr>
        <p:blipFill>
          <a:blip r:embed="rId4">
            <a:alphaModFix/>
          </a:blip>
          <a:stretch>
            <a:fillRect/>
          </a:stretch>
        </p:blipFill>
        <p:spPr>
          <a:xfrm>
            <a:off x="594084" y="1116100"/>
            <a:ext cx="7955828" cy="364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51"/>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34" name="Google Shape;334;p51"/>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Drivetrain Count</a:t>
            </a:r>
            <a:endParaRPr>
              <a:solidFill>
                <a:srgbClr val="D44500"/>
              </a:solidFill>
            </a:endParaRPr>
          </a:p>
        </p:txBody>
      </p:sp>
      <p:pic>
        <p:nvPicPr>
          <p:cNvPr id="335" name="Google Shape;335;p51"/>
          <p:cNvPicPr preferRelativeResize="0"/>
          <p:nvPr/>
        </p:nvPicPr>
        <p:blipFill rotWithShape="1">
          <a:blip r:embed="rId4">
            <a:alphaModFix/>
          </a:blip>
          <a:srcRect/>
          <a:stretch/>
        </p:blipFill>
        <p:spPr>
          <a:xfrm>
            <a:off x="2387985" y="843409"/>
            <a:ext cx="4368029" cy="43000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52"/>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41" name="Google Shape;341;p52"/>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Fuel Type Count</a:t>
            </a:r>
            <a:endParaRPr>
              <a:solidFill>
                <a:srgbClr val="D44500"/>
              </a:solidFill>
            </a:endParaRPr>
          </a:p>
        </p:txBody>
      </p:sp>
      <p:pic>
        <p:nvPicPr>
          <p:cNvPr id="342" name="Google Shape;342;p52"/>
          <p:cNvPicPr preferRelativeResize="0"/>
          <p:nvPr/>
        </p:nvPicPr>
        <p:blipFill rotWithShape="1">
          <a:blip r:embed="rId4">
            <a:alphaModFix/>
          </a:blip>
          <a:srcRect/>
          <a:stretch/>
        </p:blipFill>
        <p:spPr>
          <a:xfrm>
            <a:off x="2363912" y="950976"/>
            <a:ext cx="4416176" cy="41925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53"/>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48" name="Google Shape;348;p53"/>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Cylinder Count</a:t>
            </a:r>
            <a:endParaRPr>
              <a:solidFill>
                <a:srgbClr val="D44500"/>
              </a:solidFill>
            </a:endParaRPr>
          </a:p>
        </p:txBody>
      </p:sp>
      <p:pic>
        <p:nvPicPr>
          <p:cNvPr id="349" name="Google Shape;349;p53"/>
          <p:cNvPicPr preferRelativeResize="0"/>
          <p:nvPr/>
        </p:nvPicPr>
        <p:blipFill rotWithShape="1">
          <a:blip r:embed="rId4">
            <a:alphaModFix/>
          </a:blip>
          <a:srcRect/>
          <a:stretch/>
        </p:blipFill>
        <p:spPr>
          <a:xfrm>
            <a:off x="2465577" y="930354"/>
            <a:ext cx="4694175" cy="42131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54"/>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55" name="Google Shape;355;p54"/>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Mileage Count</a:t>
            </a:r>
            <a:endParaRPr>
              <a:solidFill>
                <a:srgbClr val="D44500"/>
              </a:solidFill>
            </a:endParaRPr>
          </a:p>
        </p:txBody>
      </p:sp>
      <p:pic>
        <p:nvPicPr>
          <p:cNvPr id="356" name="Google Shape;356;p54"/>
          <p:cNvPicPr preferRelativeResize="0"/>
          <p:nvPr/>
        </p:nvPicPr>
        <p:blipFill rotWithShape="1">
          <a:blip r:embed="rId4">
            <a:alphaModFix/>
          </a:blip>
          <a:srcRect/>
          <a:stretch/>
        </p:blipFill>
        <p:spPr>
          <a:xfrm>
            <a:off x="1388852" y="922829"/>
            <a:ext cx="6366296" cy="42206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55"/>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62" name="Google Shape;362;p55"/>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State Count</a:t>
            </a:r>
            <a:endParaRPr>
              <a:solidFill>
                <a:srgbClr val="D44500"/>
              </a:solidFill>
            </a:endParaRPr>
          </a:p>
        </p:txBody>
      </p:sp>
      <p:pic>
        <p:nvPicPr>
          <p:cNvPr id="363" name="Google Shape;363;p55"/>
          <p:cNvPicPr preferRelativeResize="0"/>
          <p:nvPr/>
        </p:nvPicPr>
        <p:blipFill rotWithShape="1">
          <a:blip r:embed="rId4">
            <a:alphaModFix/>
          </a:blip>
          <a:srcRect/>
          <a:stretch/>
        </p:blipFill>
        <p:spPr>
          <a:xfrm>
            <a:off x="518160" y="838243"/>
            <a:ext cx="8107680" cy="43052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9"/>
          <p:cNvPicPr preferRelativeResize="0"/>
          <p:nvPr/>
        </p:nvPicPr>
        <p:blipFill rotWithShape="1">
          <a:blip r:embed="rId3">
            <a:alphaModFix amt="15000"/>
          </a:blip>
          <a:srcRect t="6905" b="25595"/>
          <a:stretch/>
        </p:blipFill>
        <p:spPr>
          <a:xfrm>
            <a:off x="0" y="0"/>
            <a:ext cx="9144000" cy="5143501"/>
          </a:xfrm>
          <a:prstGeom prst="rect">
            <a:avLst/>
          </a:prstGeom>
          <a:noFill/>
          <a:ln>
            <a:noFill/>
          </a:ln>
        </p:spPr>
      </p:pic>
      <p:cxnSp>
        <p:nvCxnSpPr>
          <p:cNvPr id="152" name="Google Shape;152;p29"/>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53" name="Google Shape;153;p29"/>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pic>
        <p:nvPicPr>
          <p:cNvPr id="154" name="Google Shape;154;p29"/>
          <p:cNvPicPr preferRelativeResize="0"/>
          <p:nvPr/>
        </p:nvPicPr>
        <p:blipFill rotWithShape="1">
          <a:blip r:embed="rId4">
            <a:alphaModFix/>
          </a:blip>
          <a:srcRect/>
          <a:stretch/>
        </p:blipFill>
        <p:spPr>
          <a:xfrm>
            <a:off x="139450" y="53000"/>
            <a:ext cx="893625" cy="307800"/>
          </a:xfrm>
          <a:prstGeom prst="rect">
            <a:avLst/>
          </a:prstGeom>
          <a:noFill/>
          <a:ln>
            <a:noFill/>
          </a:ln>
        </p:spPr>
      </p:pic>
      <p:sp>
        <p:nvSpPr>
          <p:cNvPr id="155" name="Google Shape;155;p29"/>
          <p:cNvSpPr txBox="1">
            <a:spLocks noGrp="1"/>
          </p:cNvSpPr>
          <p:nvPr>
            <p:ph type="title"/>
          </p:nvPr>
        </p:nvSpPr>
        <p:spPr>
          <a:xfrm>
            <a:off x="423600" y="470500"/>
            <a:ext cx="8296800" cy="1193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800"/>
              <a:buNone/>
            </a:pPr>
            <a:r>
              <a:rPr lang="en"/>
              <a:t>Background Information</a:t>
            </a:r>
            <a:endParaRPr/>
          </a:p>
        </p:txBody>
      </p:sp>
      <p:sp>
        <p:nvSpPr>
          <p:cNvPr id="156" name="Google Shape;156;p29"/>
          <p:cNvSpPr txBox="1">
            <a:spLocks noGrp="1"/>
          </p:cNvSpPr>
          <p:nvPr>
            <p:ph type="title"/>
          </p:nvPr>
        </p:nvSpPr>
        <p:spPr>
          <a:xfrm>
            <a:off x="1841650" y="1519050"/>
            <a:ext cx="5463900" cy="2977200"/>
          </a:xfrm>
          <a:prstGeom prst="rect">
            <a:avLst/>
          </a:prstGeom>
          <a:noFill/>
          <a:ln>
            <a:noFill/>
          </a:ln>
        </p:spPr>
        <p:txBody>
          <a:bodyPr spcFirstLastPara="1" wrap="square" lIns="91425" tIns="91425" rIns="91425" bIns="91425" anchor="ctr" anchorCtr="0">
            <a:noAutofit/>
          </a:bodyPr>
          <a:lstStyle/>
          <a:p>
            <a:pPr marL="457200" lvl="0" indent="-375920" algn="l" rtl="0">
              <a:lnSpc>
                <a:spcPct val="100000"/>
              </a:lnSpc>
              <a:spcBef>
                <a:spcPts val="0"/>
              </a:spcBef>
              <a:spcAft>
                <a:spcPts val="0"/>
              </a:spcAft>
              <a:buSzPts val="2320"/>
              <a:buFont typeface="Raleway"/>
              <a:buChar char="●"/>
            </a:pPr>
            <a:r>
              <a:rPr lang="en" sz="2320"/>
              <a:t>Cars.com</a:t>
            </a:r>
            <a:endParaRPr/>
          </a:p>
          <a:p>
            <a:pPr marL="457200" lvl="0" indent="-375920" algn="l" rtl="0">
              <a:lnSpc>
                <a:spcPct val="100000"/>
              </a:lnSpc>
              <a:spcBef>
                <a:spcPts val="0"/>
              </a:spcBef>
              <a:spcAft>
                <a:spcPts val="0"/>
              </a:spcAft>
              <a:buSzPts val="2320"/>
              <a:buChar char="●"/>
            </a:pPr>
            <a:r>
              <a:rPr lang="en" sz="2320"/>
              <a:t>Current Sales</a:t>
            </a:r>
            <a:endParaRPr sz="2320"/>
          </a:p>
          <a:p>
            <a:pPr marL="457200" lvl="0" indent="-375920" algn="l" rtl="0">
              <a:lnSpc>
                <a:spcPct val="100000"/>
              </a:lnSpc>
              <a:spcBef>
                <a:spcPts val="0"/>
              </a:spcBef>
              <a:spcAft>
                <a:spcPts val="0"/>
              </a:spcAft>
              <a:buSzPts val="2320"/>
              <a:buChar char="●"/>
            </a:pPr>
            <a:r>
              <a:rPr lang="en" sz="2320"/>
              <a:t>Time Bias</a:t>
            </a:r>
            <a:endParaRPr sz="2320"/>
          </a:p>
          <a:p>
            <a:pPr marL="457200" lvl="0" indent="-375920" algn="l" rtl="0">
              <a:lnSpc>
                <a:spcPct val="100000"/>
              </a:lnSpc>
              <a:spcBef>
                <a:spcPts val="0"/>
              </a:spcBef>
              <a:spcAft>
                <a:spcPts val="0"/>
              </a:spcAft>
              <a:buSzPts val="2320"/>
              <a:buChar char="●"/>
            </a:pPr>
            <a:r>
              <a:rPr lang="en" sz="2320"/>
              <a:t>Rating Bias</a:t>
            </a:r>
            <a:endParaRPr sz="2320"/>
          </a:p>
          <a:p>
            <a:pPr marL="457200" lvl="0" indent="-375920" algn="l" rtl="0">
              <a:lnSpc>
                <a:spcPct val="100000"/>
              </a:lnSpc>
              <a:spcBef>
                <a:spcPts val="0"/>
              </a:spcBef>
              <a:spcAft>
                <a:spcPts val="0"/>
              </a:spcAft>
              <a:buSzPts val="2320"/>
              <a:buChar char="●"/>
            </a:pPr>
            <a:r>
              <a:rPr lang="en" sz="2320"/>
              <a:t>Hand Corrected Values</a:t>
            </a:r>
            <a:endParaRPr sz="2320"/>
          </a:p>
          <a:p>
            <a:pPr marL="457200" lvl="0" indent="-375920" algn="l" rtl="0">
              <a:lnSpc>
                <a:spcPct val="100000"/>
              </a:lnSpc>
              <a:spcBef>
                <a:spcPts val="0"/>
              </a:spcBef>
              <a:spcAft>
                <a:spcPts val="0"/>
              </a:spcAft>
              <a:buSzPts val="2320"/>
              <a:buChar char="●"/>
            </a:pPr>
            <a:r>
              <a:rPr lang="en" sz="2320"/>
              <a:t>Partial Summary of the Report</a:t>
            </a:r>
            <a:endParaRPr sz="232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69" name="Google Shape;369;p56"/>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Ratings by Model</a:t>
            </a:r>
            <a:endParaRPr>
              <a:solidFill>
                <a:srgbClr val="D44500"/>
              </a:solidFill>
            </a:endParaRPr>
          </a:p>
        </p:txBody>
      </p:sp>
      <p:pic>
        <p:nvPicPr>
          <p:cNvPr id="370" name="Google Shape;370;p56"/>
          <p:cNvPicPr preferRelativeResize="0"/>
          <p:nvPr/>
        </p:nvPicPr>
        <p:blipFill>
          <a:blip r:embed="rId4">
            <a:alphaModFix/>
          </a:blip>
          <a:stretch>
            <a:fillRect/>
          </a:stretch>
        </p:blipFill>
        <p:spPr>
          <a:xfrm>
            <a:off x="573888" y="938000"/>
            <a:ext cx="7996225" cy="394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57"/>
          <p:cNvPicPr preferRelativeResize="0"/>
          <p:nvPr/>
        </p:nvPicPr>
        <p:blipFill rotWithShape="1">
          <a:blip r:embed="rId3">
            <a:alphaModFix amt="10000"/>
          </a:blip>
          <a:srcRect t="12968" b="2657"/>
          <a:stretch/>
        </p:blipFill>
        <p:spPr>
          <a:xfrm>
            <a:off x="0" y="0"/>
            <a:ext cx="9144000" cy="5143500"/>
          </a:xfrm>
          <a:prstGeom prst="rect">
            <a:avLst/>
          </a:prstGeom>
          <a:noFill/>
          <a:ln>
            <a:noFill/>
          </a:ln>
        </p:spPr>
      </p:pic>
      <p:sp>
        <p:nvSpPr>
          <p:cNvPr id="376" name="Google Shape;376;p57"/>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What car components are the key drivers of price points? </a:t>
            </a:r>
            <a:endParaRPr/>
          </a:p>
        </p:txBody>
      </p:sp>
      <p:cxnSp>
        <p:nvCxnSpPr>
          <p:cNvPr id="377" name="Google Shape;377;p57"/>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378" name="Google Shape;378;p57"/>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pic>
        <p:nvPicPr>
          <p:cNvPr id="379" name="Google Shape;379;p57"/>
          <p:cNvPicPr preferRelativeResize="0"/>
          <p:nvPr/>
        </p:nvPicPr>
        <p:blipFill rotWithShape="1">
          <a:blip r:embed="rId4">
            <a:alphaModFix/>
          </a:blip>
          <a:srcRect/>
          <a:stretch/>
        </p:blipFill>
        <p:spPr>
          <a:xfrm>
            <a:off x="139450" y="53000"/>
            <a:ext cx="893625" cy="307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58"/>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85" name="Google Shape;385;p58"/>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Model</a:t>
            </a:r>
            <a:endParaRPr>
              <a:solidFill>
                <a:srgbClr val="D44500"/>
              </a:solidFill>
            </a:endParaRPr>
          </a:p>
        </p:txBody>
      </p:sp>
      <p:pic>
        <p:nvPicPr>
          <p:cNvPr id="386" name="Google Shape;386;p58"/>
          <p:cNvPicPr preferRelativeResize="0"/>
          <p:nvPr/>
        </p:nvPicPr>
        <p:blipFill>
          <a:blip r:embed="rId4">
            <a:alphaModFix/>
          </a:blip>
          <a:stretch>
            <a:fillRect/>
          </a:stretch>
        </p:blipFill>
        <p:spPr>
          <a:xfrm>
            <a:off x="555706" y="970075"/>
            <a:ext cx="8032582" cy="3964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59"/>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392" name="Google Shape;392;p59"/>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Drivetrain</a:t>
            </a:r>
            <a:endParaRPr>
              <a:solidFill>
                <a:srgbClr val="D44500"/>
              </a:solidFill>
            </a:endParaRPr>
          </a:p>
        </p:txBody>
      </p:sp>
      <p:pic>
        <p:nvPicPr>
          <p:cNvPr id="393" name="Google Shape;393;p59"/>
          <p:cNvPicPr preferRelativeResize="0"/>
          <p:nvPr/>
        </p:nvPicPr>
        <p:blipFill>
          <a:blip r:embed="rId4">
            <a:alphaModFix/>
          </a:blip>
          <a:stretch>
            <a:fillRect/>
          </a:stretch>
        </p:blipFill>
        <p:spPr>
          <a:xfrm>
            <a:off x="1027188" y="1147073"/>
            <a:ext cx="7089632" cy="37226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60"/>
          <p:cNvPicPr preferRelativeResize="0"/>
          <p:nvPr/>
        </p:nvPicPr>
        <p:blipFill rotWithShape="1">
          <a:blip r:embed="rId3">
            <a:alphaModFix/>
          </a:blip>
          <a:srcRect/>
          <a:stretch/>
        </p:blipFill>
        <p:spPr>
          <a:xfrm>
            <a:off x="2570000" y="964400"/>
            <a:ext cx="4003999" cy="4114800"/>
          </a:xfrm>
          <a:prstGeom prst="rect">
            <a:avLst/>
          </a:prstGeom>
          <a:noFill/>
          <a:ln>
            <a:noFill/>
          </a:ln>
        </p:spPr>
      </p:pic>
      <p:pic>
        <p:nvPicPr>
          <p:cNvPr id="399" name="Google Shape;399;p60"/>
          <p:cNvPicPr preferRelativeResize="0"/>
          <p:nvPr/>
        </p:nvPicPr>
        <p:blipFill rotWithShape="1">
          <a:blip r:embed="rId4">
            <a:alphaModFix/>
          </a:blip>
          <a:srcRect/>
          <a:stretch/>
        </p:blipFill>
        <p:spPr>
          <a:xfrm>
            <a:off x="145875" y="47425"/>
            <a:ext cx="887075" cy="317700"/>
          </a:xfrm>
          <a:prstGeom prst="rect">
            <a:avLst/>
          </a:prstGeom>
          <a:noFill/>
          <a:ln>
            <a:noFill/>
          </a:ln>
        </p:spPr>
      </p:pic>
      <p:sp>
        <p:nvSpPr>
          <p:cNvPr id="400" name="Google Shape;400;p60"/>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Drivetrain</a:t>
            </a:r>
            <a:endParaRPr>
              <a:solidFill>
                <a:srgbClr val="D445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61"/>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06" name="Google Shape;406;p61"/>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Fuel Type</a:t>
            </a:r>
            <a:endParaRPr>
              <a:solidFill>
                <a:srgbClr val="D44500"/>
              </a:solidFill>
            </a:endParaRPr>
          </a:p>
        </p:txBody>
      </p:sp>
      <p:pic>
        <p:nvPicPr>
          <p:cNvPr id="407" name="Google Shape;407;p61"/>
          <p:cNvPicPr preferRelativeResize="0"/>
          <p:nvPr/>
        </p:nvPicPr>
        <p:blipFill>
          <a:blip r:embed="rId4">
            <a:alphaModFix/>
          </a:blip>
          <a:stretch>
            <a:fillRect/>
          </a:stretch>
        </p:blipFill>
        <p:spPr>
          <a:xfrm>
            <a:off x="1006075" y="1043500"/>
            <a:ext cx="7131850" cy="3965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62"/>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13" name="Google Shape;413;p62"/>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Fuel Type</a:t>
            </a:r>
            <a:endParaRPr>
              <a:solidFill>
                <a:srgbClr val="D44500"/>
              </a:solidFill>
            </a:endParaRPr>
          </a:p>
        </p:txBody>
      </p:sp>
      <p:pic>
        <p:nvPicPr>
          <p:cNvPr id="414" name="Google Shape;414;p62"/>
          <p:cNvPicPr preferRelativeResize="0"/>
          <p:nvPr/>
        </p:nvPicPr>
        <p:blipFill rotWithShape="1">
          <a:blip r:embed="rId4">
            <a:alphaModFix/>
          </a:blip>
          <a:srcRect/>
          <a:stretch/>
        </p:blipFill>
        <p:spPr>
          <a:xfrm>
            <a:off x="2390577" y="950977"/>
            <a:ext cx="4362845" cy="41925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63"/>
          <p:cNvPicPr preferRelativeResize="0"/>
          <p:nvPr/>
        </p:nvPicPr>
        <p:blipFill rotWithShape="1">
          <a:blip r:embed="rId3">
            <a:alphaModFix/>
          </a:blip>
          <a:srcRect/>
          <a:stretch/>
        </p:blipFill>
        <p:spPr>
          <a:xfrm>
            <a:off x="1218288" y="957275"/>
            <a:ext cx="6707424" cy="4186225"/>
          </a:xfrm>
          <a:prstGeom prst="rect">
            <a:avLst/>
          </a:prstGeom>
          <a:noFill/>
          <a:ln>
            <a:noFill/>
          </a:ln>
        </p:spPr>
      </p:pic>
      <p:pic>
        <p:nvPicPr>
          <p:cNvPr id="420" name="Google Shape;420;p63"/>
          <p:cNvPicPr preferRelativeResize="0"/>
          <p:nvPr/>
        </p:nvPicPr>
        <p:blipFill rotWithShape="1">
          <a:blip r:embed="rId4">
            <a:alphaModFix/>
          </a:blip>
          <a:srcRect/>
          <a:stretch/>
        </p:blipFill>
        <p:spPr>
          <a:xfrm>
            <a:off x="145875" y="47425"/>
            <a:ext cx="887075" cy="317700"/>
          </a:xfrm>
          <a:prstGeom prst="rect">
            <a:avLst/>
          </a:prstGeom>
          <a:noFill/>
          <a:ln>
            <a:noFill/>
          </a:ln>
        </p:spPr>
      </p:pic>
      <p:sp>
        <p:nvSpPr>
          <p:cNvPr id="421" name="Google Shape;421;p63"/>
          <p:cNvSpPr txBox="1">
            <a:spLocks noGrp="1"/>
          </p:cNvSpPr>
          <p:nvPr>
            <p:ph type="title" idx="4294967295"/>
          </p:nvPr>
        </p:nvSpPr>
        <p:spPr>
          <a:xfrm>
            <a:off x="1984248" y="352298"/>
            <a:ext cx="5175504"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MPG</a:t>
            </a:r>
            <a:endParaRPr>
              <a:solidFill>
                <a:srgbClr val="D445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64"/>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27" name="Google Shape;427;p64"/>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Average MPG</a:t>
            </a:r>
            <a:endParaRPr>
              <a:solidFill>
                <a:srgbClr val="D44500"/>
              </a:solidFill>
            </a:endParaRPr>
          </a:p>
        </p:txBody>
      </p:sp>
      <p:pic>
        <p:nvPicPr>
          <p:cNvPr id="428" name="Google Shape;428;p64"/>
          <p:cNvPicPr preferRelativeResize="0"/>
          <p:nvPr/>
        </p:nvPicPr>
        <p:blipFill>
          <a:blip r:embed="rId4">
            <a:alphaModFix/>
          </a:blip>
          <a:stretch>
            <a:fillRect/>
          </a:stretch>
        </p:blipFill>
        <p:spPr>
          <a:xfrm>
            <a:off x="342488" y="885825"/>
            <a:ext cx="8459025" cy="3822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65"/>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34" name="Google Shape;434;p65"/>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Cylinder Size</a:t>
            </a:r>
            <a:endParaRPr>
              <a:solidFill>
                <a:srgbClr val="D44500"/>
              </a:solidFill>
            </a:endParaRPr>
          </a:p>
        </p:txBody>
      </p:sp>
      <p:pic>
        <p:nvPicPr>
          <p:cNvPr id="435" name="Google Shape;435;p65"/>
          <p:cNvPicPr preferRelativeResize="0"/>
          <p:nvPr/>
        </p:nvPicPr>
        <p:blipFill>
          <a:blip r:embed="rId4">
            <a:alphaModFix/>
          </a:blip>
          <a:stretch>
            <a:fillRect/>
          </a:stretch>
        </p:blipFill>
        <p:spPr>
          <a:xfrm>
            <a:off x="461838" y="1043900"/>
            <a:ext cx="8220325" cy="372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0"/>
          <p:cNvPicPr preferRelativeResize="0"/>
          <p:nvPr/>
        </p:nvPicPr>
        <p:blipFill rotWithShape="1">
          <a:blip r:embed="rId3">
            <a:alphaModFix amt="10000"/>
          </a:blip>
          <a:srcRect l="6001" t="9198" r="4159"/>
          <a:stretch/>
        </p:blipFill>
        <p:spPr>
          <a:xfrm>
            <a:off x="5100" y="0"/>
            <a:ext cx="9144000" cy="5143500"/>
          </a:xfrm>
          <a:prstGeom prst="rect">
            <a:avLst/>
          </a:prstGeom>
          <a:noFill/>
          <a:ln>
            <a:noFill/>
          </a:ln>
        </p:spPr>
      </p:pic>
      <p:sp>
        <p:nvSpPr>
          <p:cNvPr id="162" name="Google Shape;162;p30"/>
          <p:cNvSpPr txBox="1">
            <a:spLocks noGrp="1"/>
          </p:cNvSpPr>
          <p:nvPr>
            <p:ph type="title"/>
          </p:nvPr>
        </p:nvSpPr>
        <p:spPr>
          <a:xfrm>
            <a:off x="275000" y="478797"/>
            <a:ext cx="8448300" cy="46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90"/>
              <a:buNone/>
            </a:pPr>
            <a:r>
              <a:rPr lang="en" sz="1720"/>
              <a:t>https://www.kaggle.com/datasets/omartorres25/honda-data</a:t>
            </a:r>
            <a:endParaRPr sz="1720"/>
          </a:p>
        </p:txBody>
      </p:sp>
      <p:sp>
        <p:nvSpPr>
          <p:cNvPr id="163" name="Google Shape;163;p30"/>
          <p:cNvSpPr txBox="1"/>
          <p:nvPr/>
        </p:nvSpPr>
        <p:spPr>
          <a:xfrm>
            <a:off x="5361407" y="919062"/>
            <a:ext cx="3618000" cy="3847177"/>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4,999 Observations x 25 variables</a:t>
            </a:r>
            <a:endParaRPr sz="1400" b="0" i="0" u="none" strike="noStrike" cap="none">
              <a:solidFill>
                <a:schemeClr val="lt1"/>
              </a:solidFill>
              <a:latin typeface="Raleway"/>
              <a:ea typeface="Raleway"/>
              <a:cs typeface="Raleway"/>
              <a:sym typeface="Raleway"/>
            </a:endParaRPr>
          </a:p>
          <a:p>
            <a:pPr marL="457200" marR="0" lvl="0"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Focus on:</a:t>
            </a:r>
            <a:endParaRPr sz="1400" b="0" i="0" u="none" strike="noStrike" cap="none">
              <a:solidFill>
                <a:schemeClr val="lt1"/>
              </a:solidFill>
              <a:latin typeface="Raleway"/>
              <a:ea typeface="Raleway"/>
              <a:cs typeface="Raleway"/>
              <a:sym typeface="Raleway"/>
            </a:endParaRPr>
          </a:p>
          <a:p>
            <a:pPr marL="914400" marR="0" lvl="1"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Numeric</a:t>
            </a:r>
            <a:endParaRPr sz="1400" b="0" i="0" u="none" strike="noStrike" cap="none">
              <a:solidFill>
                <a:schemeClr val="lt1"/>
              </a:solidFill>
              <a:latin typeface="Raleway"/>
              <a:ea typeface="Raleway"/>
              <a:cs typeface="Raleway"/>
              <a:sym typeface="Raleway"/>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Price</a:t>
            </a:r>
            <a:endParaRPr sz="1400" b="0" i="0" u="none" strike="noStrike" cap="none">
              <a:solidFill>
                <a:schemeClr val="lt1"/>
              </a:solidFill>
              <a:latin typeface="Raleway"/>
              <a:ea typeface="Raleway"/>
              <a:cs typeface="Raleway"/>
              <a:sym typeface="Raleway"/>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Consumer Rating</a:t>
            </a:r>
            <a:endParaRPr sz="1400" b="0" i="0" u="none" strike="noStrike" cap="none">
              <a:solidFill>
                <a:schemeClr val="lt1"/>
              </a:solidFill>
              <a:latin typeface="Raleway"/>
              <a:ea typeface="Raleway"/>
              <a:cs typeface="Raleway"/>
              <a:sym typeface="Raleway"/>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MPG</a:t>
            </a:r>
            <a:endParaRPr sz="1400" b="0" i="0" u="none" strike="noStrike" cap="none">
              <a:solidFill>
                <a:schemeClr val="lt1"/>
              </a:solidFill>
              <a:latin typeface="Raleway"/>
              <a:ea typeface="Raleway"/>
              <a:cs typeface="Raleway"/>
              <a:sym typeface="Raleway"/>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Mileage</a:t>
            </a:r>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Year</a:t>
            </a:r>
            <a:endParaRPr sz="1400" b="0" i="0" u="none" strike="noStrike" cap="none">
              <a:solidFill>
                <a:schemeClr val="lt1"/>
              </a:solidFill>
              <a:latin typeface="Raleway"/>
              <a:ea typeface="Raleway"/>
              <a:cs typeface="Raleway"/>
              <a:sym typeface="Raleway"/>
            </a:endParaRPr>
          </a:p>
          <a:p>
            <a:pPr marL="914400" marR="0" lvl="1"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Categorical</a:t>
            </a:r>
            <a:endParaRPr sz="1400" b="0" i="0" u="none" strike="noStrike" cap="none">
              <a:solidFill>
                <a:schemeClr val="lt1"/>
              </a:solidFill>
              <a:latin typeface="Raleway"/>
              <a:ea typeface="Raleway"/>
              <a:cs typeface="Raleway"/>
              <a:sym typeface="Raleway"/>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Model</a:t>
            </a:r>
            <a:endParaRPr sz="1400" b="0" i="0" u="none" strike="noStrike" cap="none">
              <a:solidFill>
                <a:schemeClr val="lt1"/>
              </a:solidFill>
              <a:latin typeface="Raleway"/>
              <a:ea typeface="Raleway"/>
              <a:cs typeface="Raleway"/>
              <a:sym typeface="Raleway"/>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Condition</a:t>
            </a:r>
            <a:endParaRPr sz="1400" b="0" i="0" u="none" strike="noStrike" cap="none">
              <a:solidFill>
                <a:schemeClr val="lt1"/>
              </a:solidFill>
              <a:latin typeface="Raleway"/>
              <a:ea typeface="Raleway"/>
              <a:cs typeface="Raleway"/>
              <a:sym typeface="Raleway"/>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Color</a:t>
            </a:r>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Drivetrain</a:t>
            </a:r>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Fuel Type</a:t>
            </a:r>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Transmission</a:t>
            </a:r>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Engine</a:t>
            </a:r>
            <a:endParaRPr/>
          </a:p>
          <a:p>
            <a:pPr marL="1371600" marR="0" lvl="2" indent="-317500" algn="l" rtl="0">
              <a:lnSpc>
                <a:spcPct val="100000"/>
              </a:lnSpc>
              <a:spcBef>
                <a:spcPts val="0"/>
              </a:spcBef>
              <a:spcAft>
                <a:spcPts val="0"/>
              </a:spcAft>
              <a:buClr>
                <a:schemeClr val="lt1"/>
              </a:buClr>
              <a:buSzPts val="1400"/>
              <a:buFont typeface="Raleway"/>
              <a:buChar char="■"/>
            </a:pPr>
            <a:r>
              <a:rPr lang="en" sz="1400" b="0" i="0" u="none" strike="noStrike" cap="none">
                <a:solidFill>
                  <a:schemeClr val="lt1"/>
                </a:solidFill>
                <a:latin typeface="Raleway"/>
                <a:ea typeface="Raleway"/>
                <a:cs typeface="Raleway"/>
                <a:sym typeface="Raleway"/>
              </a:rPr>
              <a:t>State</a:t>
            </a:r>
            <a:endParaRPr sz="1400" b="0" i="0" u="none" strike="noStrike" cap="none">
              <a:solidFill>
                <a:schemeClr val="lt1"/>
              </a:solidFill>
              <a:latin typeface="Raleway"/>
              <a:ea typeface="Raleway"/>
              <a:cs typeface="Raleway"/>
              <a:sym typeface="Raleway"/>
            </a:endParaRPr>
          </a:p>
        </p:txBody>
      </p:sp>
      <p:pic>
        <p:nvPicPr>
          <p:cNvPr id="164" name="Google Shape;164;p30"/>
          <p:cNvPicPr preferRelativeResize="0"/>
          <p:nvPr/>
        </p:nvPicPr>
        <p:blipFill rotWithShape="1">
          <a:blip r:embed="rId4">
            <a:alphaModFix/>
          </a:blip>
          <a:srcRect/>
          <a:stretch/>
        </p:blipFill>
        <p:spPr>
          <a:xfrm>
            <a:off x="557552" y="988396"/>
            <a:ext cx="5009555" cy="1254170"/>
          </a:xfrm>
          <a:prstGeom prst="rect">
            <a:avLst/>
          </a:prstGeom>
          <a:noFill/>
          <a:ln>
            <a:noFill/>
          </a:ln>
        </p:spPr>
      </p:pic>
      <p:pic>
        <p:nvPicPr>
          <p:cNvPr id="165" name="Google Shape;165;p30"/>
          <p:cNvPicPr preferRelativeResize="0"/>
          <p:nvPr/>
        </p:nvPicPr>
        <p:blipFill rotWithShape="1">
          <a:blip r:embed="rId5">
            <a:alphaModFix/>
          </a:blip>
          <a:srcRect/>
          <a:stretch/>
        </p:blipFill>
        <p:spPr>
          <a:xfrm>
            <a:off x="557554" y="2240998"/>
            <a:ext cx="5009554" cy="1244389"/>
          </a:xfrm>
          <a:prstGeom prst="rect">
            <a:avLst/>
          </a:prstGeom>
          <a:noFill/>
          <a:ln>
            <a:noFill/>
          </a:ln>
        </p:spPr>
      </p:pic>
      <p:pic>
        <p:nvPicPr>
          <p:cNvPr id="166" name="Google Shape;166;p30"/>
          <p:cNvPicPr preferRelativeResize="0"/>
          <p:nvPr/>
        </p:nvPicPr>
        <p:blipFill rotWithShape="1">
          <a:blip r:embed="rId6">
            <a:alphaModFix/>
          </a:blip>
          <a:srcRect/>
          <a:stretch/>
        </p:blipFill>
        <p:spPr>
          <a:xfrm>
            <a:off x="557554" y="3469412"/>
            <a:ext cx="5009554" cy="1262194"/>
          </a:xfrm>
          <a:prstGeom prst="rect">
            <a:avLst/>
          </a:prstGeom>
          <a:noFill/>
          <a:ln>
            <a:noFill/>
          </a:ln>
        </p:spPr>
      </p:pic>
      <p:pic>
        <p:nvPicPr>
          <p:cNvPr id="167" name="Google Shape;167;p30"/>
          <p:cNvPicPr preferRelativeResize="0"/>
          <p:nvPr/>
        </p:nvPicPr>
        <p:blipFill rotWithShape="1">
          <a:blip r:embed="rId7">
            <a:alphaModFix/>
          </a:blip>
          <a:srcRect/>
          <a:stretch/>
        </p:blipFill>
        <p:spPr>
          <a:xfrm>
            <a:off x="139450" y="53000"/>
            <a:ext cx="893625" cy="307800"/>
          </a:xfrm>
          <a:prstGeom prst="rect">
            <a:avLst/>
          </a:prstGeom>
          <a:noFill/>
          <a:ln>
            <a:noFill/>
          </a:ln>
        </p:spPr>
      </p:pic>
      <p:cxnSp>
        <p:nvCxnSpPr>
          <p:cNvPr id="168" name="Google Shape;168;p30"/>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69" name="Google Shape;169;p30"/>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66"/>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41" name="Google Shape;441;p66"/>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Year</a:t>
            </a:r>
            <a:endParaRPr>
              <a:solidFill>
                <a:srgbClr val="D44500"/>
              </a:solidFill>
            </a:endParaRPr>
          </a:p>
        </p:txBody>
      </p:sp>
      <p:pic>
        <p:nvPicPr>
          <p:cNvPr id="442" name="Google Shape;442;p66"/>
          <p:cNvPicPr preferRelativeResize="0"/>
          <p:nvPr/>
        </p:nvPicPr>
        <p:blipFill>
          <a:blip r:embed="rId4">
            <a:alphaModFix/>
          </a:blip>
          <a:stretch>
            <a:fillRect/>
          </a:stretch>
        </p:blipFill>
        <p:spPr>
          <a:xfrm>
            <a:off x="469025" y="1025600"/>
            <a:ext cx="8205949" cy="3563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67"/>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48" name="Google Shape;448;p67"/>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Condition</a:t>
            </a:r>
            <a:endParaRPr>
              <a:solidFill>
                <a:srgbClr val="D44500"/>
              </a:solidFill>
            </a:endParaRPr>
          </a:p>
        </p:txBody>
      </p:sp>
      <p:pic>
        <p:nvPicPr>
          <p:cNvPr id="449" name="Google Shape;449;p67"/>
          <p:cNvPicPr preferRelativeResize="0"/>
          <p:nvPr/>
        </p:nvPicPr>
        <p:blipFill>
          <a:blip r:embed="rId4">
            <a:alphaModFix/>
          </a:blip>
          <a:stretch>
            <a:fillRect/>
          </a:stretch>
        </p:blipFill>
        <p:spPr>
          <a:xfrm>
            <a:off x="718888" y="970064"/>
            <a:ext cx="7706225" cy="393956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68"/>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55" name="Google Shape;455;p68"/>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Transmission</a:t>
            </a:r>
            <a:endParaRPr>
              <a:solidFill>
                <a:srgbClr val="D44500"/>
              </a:solidFill>
            </a:endParaRPr>
          </a:p>
        </p:txBody>
      </p:sp>
      <p:pic>
        <p:nvPicPr>
          <p:cNvPr id="456" name="Google Shape;456;p68"/>
          <p:cNvPicPr preferRelativeResize="0"/>
          <p:nvPr/>
        </p:nvPicPr>
        <p:blipFill>
          <a:blip r:embed="rId4">
            <a:alphaModFix/>
          </a:blip>
          <a:stretch>
            <a:fillRect/>
          </a:stretch>
        </p:blipFill>
        <p:spPr>
          <a:xfrm>
            <a:off x="897588" y="900100"/>
            <a:ext cx="7348825" cy="4039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69"/>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62" name="Google Shape;462;p69"/>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Exterior Color</a:t>
            </a:r>
            <a:endParaRPr>
              <a:solidFill>
                <a:srgbClr val="D44500"/>
              </a:solidFill>
            </a:endParaRPr>
          </a:p>
        </p:txBody>
      </p:sp>
      <p:pic>
        <p:nvPicPr>
          <p:cNvPr id="463" name="Google Shape;463;p69"/>
          <p:cNvPicPr preferRelativeResize="0"/>
          <p:nvPr/>
        </p:nvPicPr>
        <p:blipFill>
          <a:blip r:embed="rId4">
            <a:alphaModFix/>
          </a:blip>
          <a:stretch>
            <a:fillRect/>
          </a:stretch>
        </p:blipFill>
        <p:spPr>
          <a:xfrm>
            <a:off x="470892" y="970075"/>
            <a:ext cx="8202221" cy="4009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70"/>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69" name="Google Shape;469;p70"/>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Mileage</a:t>
            </a:r>
            <a:endParaRPr>
              <a:solidFill>
                <a:srgbClr val="D44500"/>
              </a:solidFill>
            </a:endParaRPr>
          </a:p>
        </p:txBody>
      </p:sp>
      <p:pic>
        <p:nvPicPr>
          <p:cNvPr id="470" name="Google Shape;470;p70"/>
          <p:cNvPicPr preferRelativeResize="0"/>
          <p:nvPr/>
        </p:nvPicPr>
        <p:blipFill>
          <a:blip r:embed="rId4">
            <a:alphaModFix/>
          </a:blip>
          <a:stretch>
            <a:fillRect/>
          </a:stretch>
        </p:blipFill>
        <p:spPr>
          <a:xfrm>
            <a:off x="370588" y="1035850"/>
            <a:ext cx="8402825" cy="3810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71"/>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76" name="Google Shape;476;p71"/>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Price by State</a:t>
            </a:r>
            <a:endParaRPr>
              <a:solidFill>
                <a:srgbClr val="D44500"/>
              </a:solidFill>
            </a:endParaRPr>
          </a:p>
        </p:txBody>
      </p:sp>
      <p:pic>
        <p:nvPicPr>
          <p:cNvPr id="477" name="Google Shape;477;p71"/>
          <p:cNvPicPr preferRelativeResize="0"/>
          <p:nvPr/>
        </p:nvPicPr>
        <p:blipFill>
          <a:blip r:embed="rId4">
            <a:alphaModFix/>
          </a:blip>
          <a:stretch>
            <a:fillRect/>
          </a:stretch>
        </p:blipFill>
        <p:spPr>
          <a:xfrm>
            <a:off x="260688" y="1015325"/>
            <a:ext cx="8622625" cy="3813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72"/>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483" name="Google Shape;483;p72"/>
          <p:cNvSpPr txBox="1">
            <a:spLocks noGrp="1"/>
          </p:cNvSpPr>
          <p:nvPr>
            <p:ph type="title" idx="4294967295"/>
          </p:nvPr>
        </p:nvSpPr>
        <p:spPr>
          <a:xfrm>
            <a:off x="1760220" y="206275"/>
            <a:ext cx="562356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Average MPG by State</a:t>
            </a:r>
            <a:endParaRPr>
              <a:solidFill>
                <a:srgbClr val="D44500"/>
              </a:solidFill>
            </a:endParaRPr>
          </a:p>
        </p:txBody>
      </p:sp>
      <p:pic>
        <p:nvPicPr>
          <p:cNvPr id="484" name="Google Shape;484;p72"/>
          <p:cNvPicPr preferRelativeResize="0"/>
          <p:nvPr/>
        </p:nvPicPr>
        <p:blipFill>
          <a:blip r:embed="rId4">
            <a:alphaModFix/>
          </a:blip>
          <a:stretch>
            <a:fillRect/>
          </a:stretch>
        </p:blipFill>
        <p:spPr>
          <a:xfrm>
            <a:off x="370569" y="970075"/>
            <a:ext cx="8402856" cy="3864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73"/>
          <p:cNvPicPr preferRelativeResize="0"/>
          <p:nvPr/>
        </p:nvPicPr>
        <p:blipFill rotWithShape="1">
          <a:blip r:embed="rId3">
            <a:alphaModFix amt="20000"/>
          </a:blip>
          <a:srcRect l="21779" r="18908"/>
          <a:stretch/>
        </p:blipFill>
        <p:spPr>
          <a:xfrm>
            <a:off x="-1" y="0"/>
            <a:ext cx="4571975" cy="5143500"/>
          </a:xfrm>
          <a:prstGeom prst="rect">
            <a:avLst/>
          </a:prstGeom>
          <a:noFill/>
          <a:ln>
            <a:noFill/>
          </a:ln>
        </p:spPr>
      </p:pic>
      <p:sp>
        <p:nvSpPr>
          <p:cNvPr id="490" name="Google Shape;490;p7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p>
            <a:pPr marL="342900" marR="0" lvl="0" indent="-352167" algn="l" rtl="0">
              <a:lnSpc>
                <a:spcPct val="107000"/>
              </a:lnSpc>
              <a:spcBef>
                <a:spcPts val="0"/>
              </a:spcBef>
              <a:spcAft>
                <a:spcPts val="0"/>
              </a:spcAft>
              <a:buSzPts val="1946"/>
              <a:buFont typeface="Noto Sans Symbols"/>
              <a:buChar char="▪"/>
            </a:pPr>
            <a:r>
              <a:rPr lang="en">
                <a:solidFill>
                  <a:srgbClr val="000000"/>
                </a:solidFill>
              </a:rPr>
              <a:t>Larger Models (SUV)</a:t>
            </a:r>
            <a:endParaRPr>
              <a:solidFill>
                <a:srgbClr val="000000"/>
              </a:solidFill>
            </a:endParaRPr>
          </a:p>
          <a:p>
            <a:pPr marL="342900" marR="0" lvl="0" indent="-352167" algn="l" rtl="0">
              <a:lnSpc>
                <a:spcPct val="107000"/>
              </a:lnSpc>
              <a:spcBef>
                <a:spcPts val="800"/>
              </a:spcBef>
              <a:spcAft>
                <a:spcPts val="0"/>
              </a:spcAft>
              <a:buSzPts val="1946"/>
              <a:buFont typeface="Noto Sans Symbols"/>
              <a:buChar char="▪"/>
            </a:pPr>
            <a:r>
              <a:rPr lang="en">
                <a:solidFill>
                  <a:srgbClr val="000000"/>
                </a:solidFill>
              </a:rPr>
              <a:t>2 and 3.5 Liter engines</a:t>
            </a:r>
            <a:endParaRPr>
              <a:solidFill>
                <a:srgbClr val="000000"/>
              </a:solidFill>
            </a:endParaRPr>
          </a:p>
          <a:p>
            <a:pPr marL="342900" marR="0" lvl="0" indent="-352167" algn="l" rtl="0">
              <a:lnSpc>
                <a:spcPct val="107000"/>
              </a:lnSpc>
              <a:spcBef>
                <a:spcPts val="800"/>
              </a:spcBef>
              <a:spcAft>
                <a:spcPts val="0"/>
              </a:spcAft>
              <a:buSzPts val="1946"/>
              <a:buFont typeface="Noto Sans Symbols"/>
              <a:buChar char="▪"/>
            </a:pPr>
            <a:r>
              <a:rPr lang="en">
                <a:solidFill>
                  <a:srgbClr val="000000"/>
                </a:solidFill>
              </a:rPr>
              <a:t>6 cylinder engines</a:t>
            </a:r>
            <a:endParaRPr>
              <a:solidFill>
                <a:srgbClr val="000000"/>
              </a:solidFill>
            </a:endParaRPr>
          </a:p>
          <a:p>
            <a:pPr marL="342900" marR="0" lvl="0" indent="-352167" algn="l" rtl="0">
              <a:lnSpc>
                <a:spcPct val="107000"/>
              </a:lnSpc>
              <a:spcBef>
                <a:spcPts val="800"/>
              </a:spcBef>
              <a:spcAft>
                <a:spcPts val="0"/>
              </a:spcAft>
              <a:buSzPts val="1946"/>
              <a:buFont typeface="Noto Sans Symbols"/>
              <a:buChar char="▪"/>
            </a:pPr>
            <a:r>
              <a:rPr lang="en">
                <a:solidFill>
                  <a:srgbClr val="000000"/>
                </a:solidFill>
              </a:rPr>
              <a:t>More Valves / Gears</a:t>
            </a:r>
            <a:endParaRPr>
              <a:solidFill>
                <a:srgbClr val="000000"/>
              </a:solidFill>
            </a:endParaRPr>
          </a:p>
          <a:p>
            <a:pPr marL="342900" marR="0" lvl="0" indent="-352167" algn="l" rtl="0">
              <a:lnSpc>
                <a:spcPct val="107000"/>
              </a:lnSpc>
              <a:spcBef>
                <a:spcPts val="800"/>
              </a:spcBef>
              <a:spcAft>
                <a:spcPts val="0"/>
              </a:spcAft>
              <a:buSzPts val="1946"/>
              <a:buFont typeface="Noto Sans Symbols"/>
              <a:buChar char="▪"/>
            </a:pPr>
            <a:r>
              <a:rPr lang="en">
                <a:solidFill>
                  <a:srgbClr val="000000"/>
                </a:solidFill>
              </a:rPr>
              <a:t>A Gas Direct Injection (GDI)</a:t>
            </a:r>
            <a:endParaRPr>
              <a:solidFill>
                <a:srgbClr val="000000"/>
              </a:solidFill>
            </a:endParaRPr>
          </a:p>
          <a:p>
            <a:pPr marL="342900" marR="0" lvl="0" indent="-352167" algn="l" rtl="0">
              <a:lnSpc>
                <a:spcPct val="107000"/>
              </a:lnSpc>
              <a:spcBef>
                <a:spcPts val="800"/>
              </a:spcBef>
              <a:spcAft>
                <a:spcPts val="0"/>
              </a:spcAft>
              <a:buSzPts val="1946"/>
              <a:buFont typeface="Noto Sans Symbols"/>
              <a:buChar char="▪"/>
            </a:pPr>
            <a:r>
              <a:rPr lang="en">
                <a:solidFill>
                  <a:srgbClr val="000000"/>
                </a:solidFill>
              </a:rPr>
              <a:t>Lower mileage / Newer car</a:t>
            </a:r>
            <a:endParaRPr>
              <a:solidFill>
                <a:srgbClr val="000000"/>
              </a:solidFill>
            </a:endParaRPr>
          </a:p>
          <a:p>
            <a:pPr marL="342900" marR="0" lvl="0" indent="-352167" algn="l" rtl="0">
              <a:lnSpc>
                <a:spcPct val="107000"/>
              </a:lnSpc>
              <a:spcBef>
                <a:spcPts val="800"/>
              </a:spcBef>
              <a:spcAft>
                <a:spcPts val="0"/>
              </a:spcAft>
              <a:buSzPts val="1946"/>
              <a:buFont typeface="Noto Sans Symbols"/>
              <a:buChar char="▪"/>
            </a:pPr>
            <a:r>
              <a:rPr lang="en">
                <a:solidFill>
                  <a:srgbClr val="000000"/>
                </a:solidFill>
              </a:rPr>
              <a:t>All-wheel drive</a:t>
            </a:r>
            <a:endParaRPr>
              <a:solidFill>
                <a:srgbClr val="000000"/>
              </a:solidFill>
            </a:endParaRPr>
          </a:p>
          <a:p>
            <a:pPr marL="342900" marR="0" lvl="0" indent="-352167" algn="l" rtl="0">
              <a:lnSpc>
                <a:spcPct val="107000"/>
              </a:lnSpc>
              <a:spcBef>
                <a:spcPts val="800"/>
              </a:spcBef>
              <a:spcAft>
                <a:spcPts val="800"/>
              </a:spcAft>
              <a:buSzPts val="1946"/>
              <a:buFont typeface="Noto Sans Symbols"/>
              <a:buChar char="▪"/>
            </a:pPr>
            <a:r>
              <a:rPr lang="en">
                <a:solidFill>
                  <a:srgbClr val="000000"/>
                </a:solidFill>
              </a:rPr>
              <a:t>Interestingly yellow paint job</a:t>
            </a:r>
            <a:endParaRPr sz="1800">
              <a:solidFill>
                <a:srgbClr val="000000"/>
              </a:solidFill>
              <a:latin typeface="Raleway"/>
              <a:ea typeface="Raleway"/>
              <a:cs typeface="Raleway"/>
              <a:sym typeface="Raleway"/>
            </a:endParaRPr>
          </a:p>
        </p:txBody>
      </p:sp>
      <p:pic>
        <p:nvPicPr>
          <p:cNvPr id="491" name="Google Shape;491;p73"/>
          <p:cNvPicPr preferRelativeResize="0"/>
          <p:nvPr/>
        </p:nvPicPr>
        <p:blipFill rotWithShape="1">
          <a:blip r:embed="rId4">
            <a:alphaModFix/>
          </a:blip>
          <a:srcRect/>
          <a:stretch/>
        </p:blipFill>
        <p:spPr>
          <a:xfrm>
            <a:off x="139450" y="53000"/>
            <a:ext cx="893625" cy="307800"/>
          </a:xfrm>
          <a:prstGeom prst="rect">
            <a:avLst/>
          </a:prstGeom>
          <a:noFill/>
          <a:ln>
            <a:noFill/>
          </a:ln>
        </p:spPr>
      </p:pic>
      <p:sp>
        <p:nvSpPr>
          <p:cNvPr id="492" name="Google Shape;492;p73"/>
          <p:cNvSpPr txBox="1"/>
          <p:nvPr/>
        </p:nvSpPr>
        <p:spPr>
          <a:xfrm>
            <a:off x="278250" y="2210100"/>
            <a:ext cx="4077600" cy="723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en" sz="3500" b="1">
                <a:solidFill>
                  <a:schemeClr val="lt1"/>
                </a:solidFill>
                <a:latin typeface="Raleway"/>
                <a:ea typeface="Raleway"/>
                <a:cs typeface="Raleway"/>
                <a:sym typeface="Raleway"/>
              </a:rPr>
              <a:t>Price Mechanics</a:t>
            </a:r>
            <a:endParaRPr sz="3500" b="1" i="0" u="none" strike="noStrike" cap="none">
              <a:solidFill>
                <a:schemeClr val="lt1"/>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74"/>
          <p:cNvPicPr preferRelativeResize="0"/>
          <p:nvPr/>
        </p:nvPicPr>
        <p:blipFill rotWithShape="1">
          <a:blip r:embed="rId3">
            <a:alphaModFix amt="20000"/>
          </a:blip>
          <a:srcRect t="6176" b="9449"/>
          <a:stretch/>
        </p:blipFill>
        <p:spPr>
          <a:xfrm>
            <a:off x="0" y="0"/>
            <a:ext cx="9144000" cy="5143500"/>
          </a:xfrm>
          <a:prstGeom prst="rect">
            <a:avLst/>
          </a:prstGeom>
          <a:noFill/>
          <a:ln>
            <a:noFill/>
          </a:ln>
        </p:spPr>
      </p:pic>
      <p:sp>
        <p:nvSpPr>
          <p:cNvPr id="498" name="Google Shape;498;p74"/>
          <p:cNvSpPr txBox="1">
            <a:spLocks noGrp="1"/>
          </p:cNvSpPr>
          <p:nvPr>
            <p:ph type="title"/>
          </p:nvPr>
        </p:nvSpPr>
        <p:spPr>
          <a:xfrm>
            <a:off x="425188" y="2181974"/>
            <a:ext cx="8296800" cy="63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90"/>
              <a:buNone/>
            </a:pPr>
            <a:r>
              <a:rPr lang="en" sz="3900"/>
              <a:t>“A Company is most clearly defined not by its people,</a:t>
            </a:r>
            <a:endParaRPr sz="3900"/>
          </a:p>
          <a:p>
            <a:pPr marL="0" lvl="0" indent="0" algn="ctr" rtl="0">
              <a:lnSpc>
                <a:spcPct val="100000"/>
              </a:lnSpc>
              <a:spcBef>
                <a:spcPts val="0"/>
              </a:spcBef>
              <a:spcAft>
                <a:spcPts val="0"/>
              </a:spcAft>
              <a:buSzPts val="990"/>
              <a:buNone/>
            </a:pPr>
            <a:r>
              <a:rPr lang="en" sz="3900"/>
              <a:t>or its history, </a:t>
            </a:r>
            <a:endParaRPr sz="3900"/>
          </a:p>
          <a:p>
            <a:pPr marL="0" lvl="0" indent="0" algn="ctr" rtl="0">
              <a:lnSpc>
                <a:spcPct val="100000"/>
              </a:lnSpc>
              <a:spcBef>
                <a:spcPts val="0"/>
              </a:spcBef>
              <a:spcAft>
                <a:spcPts val="0"/>
              </a:spcAft>
              <a:buSzPts val="990"/>
              <a:buNone/>
            </a:pPr>
            <a:r>
              <a:rPr lang="en" sz="3900"/>
              <a:t>but by its products.”</a:t>
            </a:r>
            <a:r>
              <a:rPr lang="en" sz="3000"/>
              <a:t> </a:t>
            </a:r>
            <a:endParaRPr sz="3000"/>
          </a:p>
          <a:p>
            <a:pPr marL="4114800" lvl="0" indent="457200" algn="ctr" rtl="0">
              <a:lnSpc>
                <a:spcPct val="100000"/>
              </a:lnSpc>
              <a:spcBef>
                <a:spcPts val="0"/>
              </a:spcBef>
              <a:spcAft>
                <a:spcPts val="0"/>
              </a:spcAft>
              <a:buSzPts val="990"/>
              <a:buNone/>
            </a:pPr>
            <a:r>
              <a:rPr lang="en" sz="2400"/>
              <a:t>– Soichiro Honda</a:t>
            </a:r>
            <a:endParaRPr/>
          </a:p>
        </p:txBody>
      </p:sp>
      <p:cxnSp>
        <p:nvCxnSpPr>
          <p:cNvPr id="499" name="Google Shape;499;p74"/>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500" name="Google Shape;500;p74"/>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pic>
        <p:nvPicPr>
          <p:cNvPr id="501" name="Google Shape;501;p74"/>
          <p:cNvPicPr preferRelativeResize="0"/>
          <p:nvPr/>
        </p:nvPicPr>
        <p:blipFill rotWithShape="1">
          <a:blip r:embed="rId4">
            <a:alphaModFix/>
          </a:blip>
          <a:srcRect/>
          <a:stretch/>
        </p:blipFill>
        <p:spPr>
          <a:xfrm>
            <a:off x="139450" y="53000"/>
            <a:ext cx="893625" cy="30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1"/>
          <p:cNvPicPr preferRelativeResize="0"/>
          <p:nvPr/>
        </p:nvPicPr>
        <p:blipFill rotWithShape="1">
          <a:blip r:embed="rId3">
            <a:alphaModFix amt="20000"/>
          </a:blip>
          <a:srcRect l="4936" r="2100"/>
          <a:stretch/>
        </p:blipFill>
        <p:spPr>
          <a:xfrm>
            <a:off x="0" y="0"/>
            <a:ext cx="9144000" cy="5143500"/>
          </a:xfrm>
          <a:prstGeom prst="rect">
            <a:avLst/>
          </a:prstGeom>
          <a:noFill/>
          <a:ln>
            <a:noFill/>
          </a:ln>
        </p:spPr>
      </p:pic>
      <p:sp>
        <p:nvSpPr>
          <p:cNvPr id="175" name="Google Shape;175;p31"/>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800"/>
              <a:buNone/>
            </a:pPr>
            <a:r>
              <a:rPr lang="en"/>
              <a:t>Data Cleaning</a:t>
            </a:r>
            <a:endParaRPr/>
          </a:p>
        </p:txBody>
      </p:sp>
      <p:cxnSp>
        <p:nvCxnSpPr>
          <p:cNvPr id="176" name="Google Shape;176;p31"/>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77" name="Google Shape;177;p31"/>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pic>
        <p:nvPicPr>
          <p:cNvPr id="178" name="Google Shape;178;p31"/>
          <p:cNvPicPr preferRelativeResize="0"/>
          <p:nvPr/>
        </p:nvPicPr>
        <p:blipFill rotWithShape="1">
          <a:blip r:embed="rId4">
            <a:alphaModFix/>
          </a:blip>
          <a:srcRect/>
          <a:stretch/>
        </p:blipFill>
        <p:spPr>
          <a:xfrm>
            <a:off x="139450" y="53000"/>
            <a:ext cx="893625" cy="30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2"/>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184" name="Google Shape;184;p32"/>
          <p:cNvSpPr txBox="1">
            <a:spLocks noGrp="1"/>
          </p:cNvSpPr>
          <p:nvPr>
            <p:ph type="title" idx="4294967295"/>
          </p:nvPr>
        </p:nvSpPr>
        <p:spPr>
          <a:xfrm>
            <a:off x="2737650" y="308500"/>
            <a:ext cx="366870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Column Cleanup</a:t>
            </a:r>
            <a:endParaRPr>
              <a:solidFill>
                <a:srgbClr val="D44500"/>
              </a:solidFill>
            </a:endParaRPr>
          </a:p>
        </p:txBody>
      </p:sp>
      <p:pic>
        <p:nvPicPr>
          <p:cNvPr id="185" name="Google Shape;185;p32"/>
          <p:cNvPicPr preferRelativeResize="0"/>
          <p:nvPr/>
        </p:nvPicPr>
        <p:blipFill>
          <a:blip r:embed="rId4">
            <a:alphaModFix/>
          </a:blip>
          <a:stretch>
            <a:fillRect/>
          </a:stretch>
        </p:blipFill>
        <p:spPr>
          <a:xfrm>
            <a:off x="152400" y="2863000"/>
            <a:ext cx="8839201" cy="1024054"/>
          </a:xfrm>
          <a:prstGeom prst="rect">
            <a:avLst/>
          </a:prstGeom>
          <a:noFill/>
          <a:ln>
            <a:noFill/>
          </a:ln>
        </p:spPr>
      </p:pic>
      <p:pic>
        <p:nvPicPr>
          <p:cNvPr id="186" name="Google Shape;186;p32"/>
          <p:cNvPicPr preferRelativeResize="0"/>
          <p:nvPr/>
        </p:nvPicPr>
        <p:blipFill>
          <a:blip r:embed="rId5">
            <a:alphaModFix/>
          </a:blip>
          <a:stretch>
            <a:fillRect/>
          </a:stretch>
        </p:blipFill>
        <p:spPr>
          <a:xfrm>
            <a:off x="2833675" y="1453300"/>
            <a:ext cx="3476625" cy="102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3"/>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192" name="Google Shape;192;p33"/>
          <p:cNvSpPr txBox="1">
            <a:spLocks noGrp="1"/>
          </p:cNvSpPr>
          <p:nvPr>
            <p:ph type="title" idx="4294967295"/>
          </p:nvPr>
        </p:nvSpPr>
        <p:spPr>
          <a:xfrm>
            <a:off x="2737650" y="308500"/>
            <a:ext cx="366870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Number Cleanup</a:t>
            </a:r>
            <a:endParaRPr>
              <a:solidFill>
                <a:srgbClr val="D44500"/>
              </a:solidFill>
            </a:endParaRPr>
          </a:p>
        </p:txBody>
      </p:sp>
      <p:pic>
        <p:nvPicPr>
          <p:cNvPr id="193" name="Google Shape;193;p33"/>
          <p:cNvPicPr preferRelativeResize="0"/>
          <p:nvPr/>
        </p:nvPicPr>
        <p:blipFill>
          <a:blip r:embed="rId4">
            <a:alphaModFix/>
          </a:blip>
          <a:stretch>
            <a:fillRect/>
          </a:stretch>
        </p:blipFill>
        <p:spPr>
          <a:xfrm>
            <a:off x="1033463" y="2230788"/>
            <a:ext cx="7077075" cy="847725"/>
          </a:xfrm>
          <a:prstGeom prst="rect">
            <a:avLst/>
          </a:prstGeom>
          <a:noFill/>
          <a:ln>
            <a:noFill/>
          </a:ln>
        </p:spPr>
      </p:pic>
      <p:pic>
        <p:nvPicPr>
          <p:cNvPr id="194" name="Google Shape;194;p33"/>
          <p:cNvPicPr preferRelativeResize="0"/>
          <p:nvPr/>
        </p:nvPicPr>
        <p:blipFill>
          <a:blip r:embed="rId5">
            <a:alphaModFix/>
          </a:blip>
          <a:stretch>
            <a:fillRect/>
          </a:stretch>
        </p:blipFill>
        <p:spPr>
          <a:xfrm>
            <a:off x="2737650" y="1415200"/>
            <a:ext cx="3648075" cy="409575"/>
          </a:xfrm>
          <a:prstGeom prst="rect">
            <a:avLst/>
          </a:prstGeom>
          <a:noFill/>
          <a:ln>
            <a:noFill/>
          </a:ln>
        </p:spPr>
      </p:pic>
      <p:pic>
        <p:nvPicPr>
          <p:cNvPr id="195" name="Google Shape;195;p33"/>
          <p:cNvPicPr preferRelativeResize="0"/>
          <p:nvPr/>
        </p:nvPicPr>
        <p:blipFill>
          <a:blip r:embed="rId6">
            <a:alphaModFix/>
          </a:blip>
          <a:stretch>
            <a:fillRect/>
          </a:stretch>
        </p:blipFill>
        <p:spPr>
          <a:xfrm>
            <a:off x="1795475" y="3484550"/>
            <a:ext cx="5553075" cy="838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4"/>
          <p:cNvPicPr preferRelativeResize="0"/>
          <p:nvPr/>
        </p:nvPicPr>
        <p:blipFill rotWithShape="1">
          <a:blip r:embed="rId3">
            <a:alphaModFix/>
          </a:blip>
          <a:srcRect/>
          <a:stretch/>
        </p:blipFill>
        <p:spPr>
          <a:xfrm>
            <a:off x="145875" y="47425"/>
            <a:ext cx="887075" cy="317700"/>
          </a:xfrm>
          <a:prstGeom prst="rect">
            <a:avLst/>
          </a:prstGeom>
          <a:noFill/>
          <a:ln>
            <a:noFill/>
          </a:ln>
        </p:spPr>
      </p:pic>
      <p:sp>
        <p:nvSpPr>
          <p:cNvPr id="201" name="Google Shape;201;p34"/>
          <p:cNvSpPr txBox="1">
            <a:spLocks noGrp="1"/>
          </p:cNvSpPr>
          <p:nvPr>
            <p:ph type="title" idx="4294967295"/>
          </p:nvPr>
        </p:nvSpPr>
        <p:spPr>
          <a:xfrm>
            <a:off x="2737650" y="308500"/>
            <a:ext cx="3668700" cy="763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a:solidFill>
                  <a:srgbClr val="D44500"/>
                </a:solidFill>
              </a:rPr>
              <a:t>Category Cleanup</a:t>
            </a:r>
            <a:endParaRPr>
              <a:solidFill>
                <a:srgbClr val="D44500"/>
              </a:solidFill>
            </a:endParaRPr>
          </a:p>
        </p:txBody>
      </p:sp>
      <p:pic>
        <p:nvPicPr>
          <p:cNvPr id="202" name="Google Shape;202;p34"/>
          <p:cNvPicPr preferRelativeResize="0"/>
          <p:nvPr/>
        </p:nvPicPr>
        <p:blipFill>
          <a:blip r:embed="rId4">
            <a:alphaModFix/>
          </a:blip>
          <a:stretch>
            <a:fillRect/>
          </a:stretch>
        </p:blipFill>
        <p:spPr>
          <a:xfrm>
            <a:off x="2328863" y="1805750"/>
            <a:ext cx="4486275" cy="685800"/>
          </a:xfrm>
          <a:prstGeom prst="rect">
            <a:avLst/>
          </a:prstGeom>
          <a:noFill/>
          <a:ln>
            <a:noFill/>
          </a:ln>
        </p:spPr>
      </p:pic>
      <p:pic>
        <p:nvPicPr>
          <p:cNvPr id="203" name="Google Shape;203;p34"/>
          <p:cNvPicPr preferRelativeResize="0"/>
          <p:nvPr/>
        </p:nvPicPr>
        <p:blipFill>
          <a:blip r:embed="rId5">
            <a:alphaModFix/>
          </a:blip>
          <a:stretch>
            <a:fillRect/>
          </a:stretch>
        </p:blipFill>
        <p:spPr>
          <a:xfrm>
            <a:off x="1571625" y="3041600"/>
            <a:ext cx="6000750" cy="666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5"/>
          <p:cNvPicPr preferRelativeResize="0"/>
          <p:nvPr/>
        </p:nvPicPr>
        <p:blipFill rotWithShape="1">
          <a:blip r:embed="rId3">
            <a:alphaModFix amt="20000"/>
          </a:blip>
          <a:srcRect t="9222"/>
          <a:stretch/>
        </p:blipFill>
        <p:spPr>
          <a:xfrm>
            <a:off x="0" y="6075"/>
            <a:ext cx="9143999" cy="5143500"/>
          </a:xfrm>
          <a:prstGeom prst="rect">
            <a:avLst/>
          </a:prstGeom>
          <a:noFill/>
          <a:ln>
            <a:noFill/>
          </a:ln>
        </p:spPr>
      </p:pic>
      <p:sp>
        <p:nvSpPr>
          <p:cNvPr id="209" name="Google Shape;209;p35"/>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800"/>
              <a:buNone/>
            </a:pPr>
            <a:r>
              <a:rPr lang="en"/>
              <a:t>Variable Construction</a:t>
            </a:r>
            <a:endParaRPr/>
          </a:p>
        </p:txBody>
      </p:sp>
      <p:cxnSp>
        <p:nvCxnSpPr>
          <p:cNvPr id="210" name="Google Shape;210;p35"/>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211" name="Google Shape;211;p3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pic>
        <p:nvPicPr>
          <p:cNvPr id="212" name="Google Shape;212;p35"/>
          <p:cNvPicPr preferRelativeResize="0"/>
          <p:nvPr/>
        </p:nvPicPr>
        <p:blipFill rotWithShape="1">
          <a:blip r:embed="rId4">
            <a:alphaModFix/>
          </a:blip>
          <a:srcRect/>
          <a:stretch/>
        </p:blipFill>
        <p:spPr>
          <a:xfrm>
            <a:off x="139450" y="53000"/>
            <a:ext cx="893625" cy="307800"/>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1528</Words>
  <Application>Microsoft Office PowerPoint</Application>
  <PresentationFormat>On-screen Show (16:9)</PresentationFormat>
  <Paragraphs>123</Paragraphs>
  <Slides>48</Slides>
  <Notes>48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Inter</vt:lpstr>
      <vt:lpstr>Lato</vt:lpstr>
      <vt:lpstr>Arial</vt:lpstr>
      <vt:lpstr>Calibri</vt:lpstr>
      <vt:lpstr>Raleway</vt:lpstr>
      <vt:lpstr>Noto Sans Symbols</vt:lpstr>
      <vt:lpstr>Swiss</vt:lpstr>
      <vt:lpstr>Swiss</vt:lpstr>
      <vt:lpstr>PowerPoint Presentation</vt:lpstr>
      <vt:lpstr>Agenda</vt:lpstr>
      <vt:lpstr>Background Information</vt:lpstr>
      <vt:lpstr>https://www.kaggle.com/datasets/omartorres25/honda-data</vt:lpstr>
      <vt:lpstr>Data Cleaning</vt:lpstr>
      <vt:lpstr>Column Cleanup</vt:lpstr>
      <vt:lpstr>Number Cleanup</vt:lpstr>
      <vt:lpstr>Category Cleanup</vt:lpstr>
      <vt:lpstr>Variable Construction</vt:lpstr>
      <vt:lpstr>Average MPG Variable</vt:lpstr>
      <vt:lpstr>Transmission Variable</vt:lpstr>
      <vt:lpstr>Model Category Variable</vt:lpstr>
      <vt:lpstr>Color Category Variable</vt:lpstr>
      <vt:lpstr>Engine Variables</vt:lpstr>
      <vt:lpstr>Engine Variables</vt:lpstr>
      <vt:lpstr>Engine Variables</vt:lpstr>
      <vt:lpstr>Engine Variables</vt:lpstr>
      <vt:lpstr>Cleaned Data</vt:lpstr>
      <vt:lpstr>Exploratory Data Analysis</vt:lpstr>
      <vt:lpstr>Distribution of Price</vt:lpstr>
      <vt:lpstr>Correlation Matrix</vt:lpstr>
      <vt:lpstr>Base Model Count</vt:lpstr>
      <vt:lpstr>Condition Count</vt:lpstr>
      <vt:lpstr>MPG Count</vt:lpstr>
      <vt:lpstr>Drivetrain Count</vt:lpstr>
      <vt:lpstr>Fuel Type Count</vt:lpstr>
      <vt:lpstr>Cylinder Count</vt:lpstr>
      <vt:lpstr>Mileage Count</vt:lpstr>
      <vt:lpstr>State Count</vt:lpstr>
      <vt:lpstr>Ratings by Model</vt:lpstr>
      <vt:lpstr>What car components are the key drivers of price points? </vt:lpstr>
      <vt:lpstr>Price by Model</vt:lpstr>
      <vt:lpstr>Price by Drivetrain</vt:lpstr>
      <vt:lpstr>Price by Drivetrain</vt:lpstr>
      <vt:lpstr>Price by Fuel Type</vt:lpstr>
      <vt:lpstr>Price by Fuel Type</vt:lpstr>
      <vt:lpstr>Price by MPG</vt:lpstr>
      <vt:lpstr>Price by Average MPG</vt:lpstr>
      <vt:lpstr>Price by Cylinder Size</vt:lpstr>
      <vt:lpstr>Price by Year</vt:lpstr>
      <vt:lpstr>Price by Condition</vt:lpstr>
      <vt:lpstr>Price by Transmission</vt:lpstr>
      <vt:lpstr>Price by Exterior Color</vt:lpstr>
      <vt:lpstr>Price by Mileage</vt:lpstr>
      <vt:lpstr>Price by State</vt:lpstr>
      <vt:lpstr>Average MPG by State</vt:lpstr>
      <vt:lpstr>PowerPoint Presentation</vt:lpstr>
      <vt:lpstr>“A Company is most clearly defined not by its people, or its history,  but by its products.”  – Soichiro Honda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Sean Deery</cp:lastModifiedBy>
  <cp:revision>1</cp:revision>
  <dcterms:modified xsi:type="dcterms:W3CDTF">2023-06-07T22:45:03Z</dcterms:modified>
</cp:coreProperties>
</file>